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25"/>
  </p:notesMasterIdLst>
  <p:handoutMasterIdLst>
    <p:handoutMasterId r:id="rId26"/>
  </p:handoutMasterIdLst>
  <p:sldIdLst>
    <p:sldId id="375" r:id="rId5"/>
    <p:sldId id="380" r:id="rId6"/>
    <p:sldId id="386" r:id="rId7"/>
    <p:sldId id="393" r:id="rId8"/>
    <p:sldId id="394" r:id="rId9"/>
    <p:sldId id="395" r:id="rId10"/>
    <p:sldId id="2197" r:id="rId11"/>
    <p:sldId id="2382" r:id="rId12"/>
    <p:sldId id="2231" r:id="rId13"/>
    <p:sldId id="2230" r:id="rId14"/>
    <p:sldId id="2221" r:id="rId15"/>
    <p:sldId id="2232" r:id="rId16"/>
    <p:sldId id="774" r:id="rId17"/>
    <p:sldId id="2233" r:id="rId18"/>
    <p:sldId id="2381" r:id="rId19"/>
    <p:sldId id="2380" r:id="rId20"/>
    <p:sldId id="388" r:id="rId21"/>
    <p:sldId id="390" r:id="rId22"/>
    <p:sldId id="392" r:id="rId23"/>
    <p:sldId id="391" r:id="rId24"/>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A202"/>
    <a:srgbClr val="1B61AE"/>
    <a:srgbClr val="EAB062"/>
    <a:srgbClr val="D2421F"/>
    <a:srgbClr val="C8302D"/>
    <a:srgbClr val="333333"/>
    <a:srgbClr val="0071BC"/>
    <a:srgbClr val="FF2700"/>
    <a:srgbClr val="0078D7"/>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364DA1-D23B-4A10-AA96-1DADAB10ADC9}" v="555" dt="2018-06-07T22:34:26.1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8" autoAdjust="0"/>
    <p:restoredTop sz="67283" autoAdjust="0"/>
  </p:normalViewPr>
  <p:slideViewPr>
    <p:cSldViewPr snapToGrid="0">
      <p:cViewPr varScale="1">
        <p:scale>
          <a:sx n="78" d="100"/>
          <a:sy n="78" d="100"/>
        </p:scale>
        <p:origin x="1638" y="54"/>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61" d="100"/>
          <a:sy n="61" d="100"/>
        </p:scale>
        <p:origin x="3168"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‹Nº›</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‹Nº›</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6/7/2018 6:00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5244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Marcador de notas 2">
            <a:extLst>
              <a:ext uri="{FF2B5EF4-FFF2-40B4-BE49-F238E27FC236}">
                <a16:creationId xmlns:a16="http://schemas.microsoft.com/office/drawing/2014/main" id="{D970B824-7033-43A8-9F88-00CAE52DC87D}"/>
              </a:ext>
            </a:extLst>
          </p:cNvPr>
          <p:cNvSpPr>
            <a:spLocks noGrp="1"/>
          </p:cNvSpPr>
          <p:nvPr>
            <p:ph type="body" idx="1"/>
          </p:nvPr>
        </p:nvSpPr>
        <p:spPr/>
        <p:txBody>
          <a:bodyPr/>
          <a:lstStyle/>
          <a:p>
            <a:r>
              <a:rPr lang="es-ES" dirty="0"/>
              <a:t>Para los que no conozcáis todavía la herramienta PowerApps, nos da la ventaja de tener un diseñador visual donde podemos diseñar formularios y pantallas y crearnos nuestra aplicación desde cero de una forma fácil y rápida</a:t>
            </a:r>
          </a:p>
          <a:p>
            <a:endParaRPr lang="es-ES" dirty="0"/>
          </a:p>
          <a:p>
            <a:endParaRPr lang="es-ES" dirty="0"/>
          </a:p>
          <a:p>
            <a:r>
              <a:rPr lang="es-ES" dirty="0"/>
              <a:t>Se pueden ejecutar tanto en el </a:t>
            </a:r>
            <a:r>
              <a:rPr lang="es-ES" dirty="0" err="1"/>
              <a:t>navegdro</a:t>
            </a:r>
            <a:r>
              <a:rPr lang="es-ES" dirty="0"/>
              <a:t> como en disp. </a:t>
            </a:r>
            <a:r>
              <a:rPr lang="es-ES" dirty="0" err="1"/>
              <a:t>Moviles</a:t>
            </a:r>
            <a:endParaRPr lang="es-ES" dirty="0"/>
          </a:p>
          <a:p>
            <a:r>
              <a:rPr lang="es-ES" dirty="0"/>
              <a:t>Permite lanzar ejecuciones de Flow</a:t>
            </a:r>
          </a:p>
          <a:p>
            <a:endParaRPr lang="es-ES" dirty="0"/>
          </a:p>
          <a:p>
            <a:r>
              <a:rPr lang="es-ES" dirty="0" err="1"/>
              <a:t>Interactua</a:t>
            </a:r>
            <a:r>
              <a:rPr lang="es-ES" dirty="0"/>
              <a:t> con o365 y Dynamics365 de forma nativa</a:t>
            </a:r>
          </a:p>
          <a:p>
            <a:r>
              <a:rPr lang="es-ES" dirty="0"/>
              <a:t>Incluye funcionalidades propias de los dispositivos</a:t>
            </a:r>
          </a:p>
          <a:p>
            <a:endParaRPr lang="es-ES" dirty="0"/>
          </a:p>
        </p:txBody>
      </p:sp>
    </p:spTree>
    <p:extLst>
      <p:ext uri="{BB962C8B-B14F-4D97-AF65-F5344CB8AC3E}">
        <p14:creationId xmlns:p14="http://schemas.microsoft.com/office/powerpoint/2010/main" val="2377871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lIns="90416" tIns="45208" rIns="90416" bIns="45208"/>
          <a:lstStyle/>
          <a:p>
            <a:pPr marL="0" marR="0" lvl="0" indent="0" algn="r" defTabSz="904159" rtl="0" eaLnBrk="1" fontAlgn="auto" latinLnBrk="0" hangingPunct="1">
              <a:lnSpc>
                <a:spcPct val="100000"/>
              </a:lnSpc>
              <a:spcBef>
                <a:spcPts val="0"/>
              </a:spcBef>
              <a:spcAft>
                <a:spcPts val="0"/>
              </a:spcAft>
              <a:buClrTx/>
              <a:buSzTx/>
              <a:buFontTx/>
              <a:buNone/>
              <a:tabLst/>
              <a:defRPr/>
            </a:pPr>
            <a:fld id="{0A0E12B5-9D7A-4372-9DDD-FC183FB8F6D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04159"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Marcador de notas 2">
            <a:extLst>
              <a:ext uri="{FF2B5EF4-FFF2-40B4-BE49-F238E27FC236}">
                <a16:creationId xmlns:a16="http://schemas.microsoft.com/office/drawing/2014/main" id="{DDD26E87-CF81-40E9-9A7F-6D38A887437D}"/>
              </a:ext>
            </a:extLst>
          </p:cNvPr>
          <p:cNvSpPr>
            <a:spLocks noGrp="1"/>
          </p:cNvSpPr>
          <p:nvPr>
            <p:ph type="body" idx="1"/>
          </p:nvPr>
        </p:nvSpPr>
        <p:spPr/>
        <p:txBody>
          <a:bodyPr/>
          <a:lstStyle/>
          <a:p>
            <a:r>
              <a:rPr lang="es-ES" dirty="0"/>
              <a:t>Una ventaja fundamental en PowerApps es que nos permite conectar con </a:t>
            </a:r>
            <a:r>
              <a:rPr lang="es-ES" dirty="0" err="1"/>
              <a:t>multiples</a:t>
            </a:r>
            <a:r>
              <a:rPr lang="es-ES" dirty="0"/>
              <a:t> orígenes de datos como veremos hoy</a:t>
            </a:r>
          </a:p>
          <a:p>
            <a:endParaRPr lang="es-ES" dirty="0"/>
          </a:p>
          <a:p>
            <a:r>
              <a:rPr lang="es-ES" dirty="0"/>
              <a:t>Podemos integrar fácilmente otras fuentes de datos que no </a:t>
            </a:r>
            <a:r>
              <a:rPr lang="es-ES" dirty="0" err="1"/>
              <a:t>esten</a:t>
            </a:r>
            <a:r>
              <a:rPr lang="es-ES" dirty="0"/>
              <a:t> por defecto, mediante conectores personalizados. Podemos desarrollar nuestra propia API y consumirla.</a:t>
            </a:r>
          </a:p>
          <a:p>
            <a:endParaRPr lang="es-ES" dirty="0"/>
          </a:p>
          <a:p>
            <a:r>
              <a:rPr lang="es-ES" dirty="0"/>
              <a:t>Y podemos administrar fácilmente los datos con las formulas de PowerApps. Que son formulas de estilo Excel, para buscar, filtrar, actualizar, etc..</a:t>
            </a:r>
          </a:p>
        </p:txBody>
      </p:sp>
    </p:spTree>
    <p:extLst>
      <p:ext uri="{BB962C8B-B14F-4D97-AF65-F5344CB8AC3E}">
        <p14:creationId xmlns:p14="http://schemas.microsoft.com/office/powerpoint/2010/main" val="1311596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67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62722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05329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20</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2870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0550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4340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Vamos</a:t>
            </a:r>
            <a:r>
              <a:rPr lang="en-US" dirty="0"/>
              <a:t> a </a:t>
            </a:r>
            <a:r>
              <a:rPr lang="en-US" dirty="0" err="1"/>
              <a:t>intentar</a:t>
            </a:r>
            <a:r>
              <a:rPr lang="en-US" dirty="0"/>
              <a:t> ser </a:t>
            </a:r>
            <a:r>
              <a:rPr lang="en-US" dirty="0" err="1"/>
              <a:t>muy</a:t>
            </a:r>
            <a:r>
              <a:rPr lang="en-US" dirty="0"/>
              <a:t> breves </a:t>
            </a:r>
            <a:r>
              <a:rPr lang="en-US" dirty="0" err="1"/>
              <a:t>en</a:t>
            </a:r>
            <a:r>
              <a:rPr lang="en-US" dirty="0"/>
              <a:t> la </a:t>
            </a:r>
            <a:r>
              <a:rPr lang="en-US" dirty="0" err="1"/>
              <a:t>teoria</a:t>
            </a:r>
            <a:r>
              <a:rPr lang="en-US" dirty="0"/>
              <a:t>, para </a:t>
            </a:r>
            <a:r>
              <a:rPr lang="en-US" dirty="0" err="1"/>
              <a:t>poder</a:t>
            </a:r>
            <a:r>
              <a:rPr lang="en-US" dirty="0"/>
              <a:t> </a:t>
            </a:r>
            <a:r>
              <a:rPr lang="en-US" dirty="0" err="1"/>
              <a:t>dedicar</a:t>
            </a:r>
            <a:r>
              <a:rPr lang="en-US" dirty="0"/>
              <a:t> mas </a:t>
            </a:r>
            <a:r>
              <a:rPr lang="en-US" dirty="0" err="1"/>
              <a:t>tiempo</a:t>
            </a:r>
            <a:r>
              <a:rPr lang="en-US" dirty="0"/>
              <a:t> a la </a:t>
            </a:r>
            <a:r>
              <a:rPr lang="en-US" dirty="0" err="1"/>
              <a:t>practica</a:t>
            </a:r>
            <a:r>
              <a:rPr lang="en-US" dirty="0"/>
              <a:t>, que para </a:t>
            </a:r>
            <a:r>
              <a:rPr lang="en-US" dirty="0" err="1"/>
              <a:t>eso</a:t>
            </a:r>
            <a:r>
              <a:rPr lang="en-US" dirty="0"/>
              <a:t> </a:t>
            </a:r>
            <a:r>
              <a:rPr lang="en-US" dirty="0" err="1"/>
              <a:t>estamos</a:t>
            </a:r>
            <a:r>
              <a:rPr lang="en-US" dirty="0"/>
              <a:t> </a:t>
            </a:r>
            <a:r>
              <a:rPr lang="en-US" dirty="0" err="1"/>
              <a:t>aqui</a:t>
            </a:r>
            <a:r>
              <a:rPr lang="en-US" dirty="0"/>
              <a:t>.</a:t>
            </a:r>
          </a:p>
          <a:p>
            <a:r>
              <a:rPr lang="en-US" dirty="0" err="1"/>
              <a:t>Pregunta</a:t>
            </a:r>
            <a:endParaRPr lang="en-US" dirty="0"/>
          </a:p>
          <a:p>
            <a:r>
              <a:rPr lang="en-US" dirty="0" err="1"/>
              <a:t>Cuantos</a:t>
            </a:r>
            <a:r>
              <a:rPr lang="en-US" dirty="0"/>
              <a:t> Habeis </a:t>
            </a:r>
            <a:r>
              <a:rPr lang="en-US" dirty="0" err="1"/>
              <a:t>hecho</a:t>
            </a:r>
            <a:r>
              <a:rPr lang="en-US" dirty="0"/>
              <a:t> aplicaciones con PowerApps?</a:t>
            </a:r>
          </a:p>
          <a:p>
            <a:r>
              <a:rPr lang="en-US" dirty="0" err="1"/>
              <a:t>Cuantos</a:t>
            </a:r>
            <a:r>
              <a:rPr lang="en-US" dirty="0"/>
              <a:t> </a:t>
            </a:r>
            <a:r>
              <a:rPr lang="en-US" dirty="0" err="1"/>
              <a:t>habes</a:t>
            </a:r>
            <a:r>
              <a:rPr lang="en-US" dirty="0"/>
              <a:t> </a:t>
            </a:r>
            <a:r>
              <a:rPr lang="en-US" dirty="0" err="1"/>
              <a:t>hecho</a:t>
            </a:r>
            <a:r>
              <a:rPr lang="en-US" dirty="0"/>
              <a:t> </a:t>
            </a:r>
            <a:r>
              <a:rPr lang="en-US" dirty="0" err="1"/>
              <a:t>flujos</a:t>
            </a:r>
            <a:r>
              <a:rPr lang="en-US" dirty="0"/>
              <a:t> con Flow?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12:46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2279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79D70B85-E0D0-424E-AD67-82F66A71BFD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97A51A1D-4A10-486A-B878-D34A53F6D2A2}"/>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BFE4E403-081C-470B-B6C4-DF182BE6F129}"/>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14EBAF9F-E74A-4389-8881-0C6BA7227A7A}"/>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3D5D4E68-62DE-4D53-A62B-ED7B0A936FF1}"/>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 name="Marcador de notas 1">
            <a:extLst>
              <a:ext uri="{FF2B5EF4-FFF2-40B4-BE49-F238E27FC236}">
                <a16:creationId xmlns:a16="http://schemas.microsoft.com/office/drawing/2014/main" id="{60F67CB6-19ED-4A1A-9B52-F469ABE21A9B}"/>
              </a:ext>
            </a:extLst>
          </p:cNvPr>
          <p:cNvSpPr>
            <a:spLocks noGrp="1"/>
          </p:cNvSpPr>
          <p:nvPr>
            <p:ph type="body" idx="1"/>
          </p:nvPr>
        </p:nvSpPr>
        <p:spPr/>
        <p:txBody>
          <a:bodyPr/>
          <a:lstStyle/>
          <a:p>
            <a:r>
              <a:rPr lang="es-ES" dirty="0"/>
              <a:t>Cuando pensamos en aplicaciones de negocio, hay tres conceptos fundamentales que son clave dentro de la empresa</a:t>
            </a:r>
          </a:p>
          <a:p>
            <a:endParaRPr lang="es-ES" dirty="0"/>
          </a:p>
          <a:p>
            <a:r>
              <a:rPr lang="es-ES" dirty="0"/>
              <a:t>-La primera es tener una forma de </a:t>
            </a:r>
            <a:r>
              <a:rPr lang="es-ES" u="sng" dirty="0"/>
              <a:t>entender como esta yendo tu negocio, midiendo el trabajo con indicadores sobre los datos</a:t>
            </a:r>
            <a:r>
              <a:rPr lang="es-ES" dirty="0"/>
              <a:t>, esto se puede hacer con Power BI</a:t>
            </a:r>
          </a:p>
          <a:p>
            <a:endParaRPr lang="es-ES" dirty="0"/>
          </a:p>
          <a:p>
            <a:r>
              <a:rPr lang="es-ES" dirty="0"/>
              <a:t>-Lo segundo es tener la capacidad de </a:t>
            </a:r>
            <a:r>
              <a:rPr lang="es-ES" u="sng" dirty="0"/>
              <a:t>recopilar y gestionar los datos de la empresa </a:t>
            </a:r>
            <a:r>
              <a:rPr lang="es-ES" dirty="0"/>
              <a:t>mediante herramientas, eso lo hace PowerApps</a:t>
            </a:r>
          </a:p>
          <a:p>
            <a:endParaRPr lang="es-ES" dirty="0"/>
          </a:p>
          <a:p>
            <a:r>
              <a:rPr lang="es-ES" dirty="0"/>
              <a:t>-Por ultimo es muy importante tener una herramienta que permita a las </a:t>
            </a:r>
            <a:r>
              <a:rPr lang="es-ES" u="sng" dirty="0"/>
              <a:t>organizaciones automatizar los procesos de negocio</a:t>
            </a:r>
            <a:r>
              <a:rPr lang="es-ES" dirty="0"/>
              <a:t>, ahí es donde entra Flow</a:t>
            </a:r>
          </a:p>
          <a:p>
            <a:endParaRPr lang="es-ES" dirty="0"/>
          </a:p>
          <a:p>
            <a:r>
              <a:rPr lang="es-ES" dirty="0"/>
              <a:t>Estas tres herramientas han sido creadas para trabajar juntas</a:t>
            </a:r>
          </a:p>
          <a:p>
            <a:r>
              <a:rPr lang="es-ES" dirty="0"/>
              <a:t>Por supuesto, los datos son la clave, por lo que MSFT provee CDS para apps y CDS para </a:t>
            </a:r>
            <a:r>
              <a:rPr lang="es-ES" dirty="0" err="1"/>
              <a:t>Analytics</a:t>
            </a:r>
            <a:r>
              <a:rPr lang="es-ES" dirty="0"/>
              <a:t>. Una base de datos donde se centralizan los datos de nuestras aplicaciones. Provee mas de 200 entidades para poder utilizarlas en nuestras aplicaciones, Clientes, Proveedores, Facturas, etc..</a:t>
            </a:r>
          </a:p>
          <a:p>
            <a:endParaRPr lang="es-ES" dirty="0"/>
          </a:p>
          <a:p>
            <a:r>
              <a:rPr lang="es-ES" dirty="0"/>
              <a:t>El secreto de la potencia de estas herramientas esta en los conectores de datos, con multitud de plantillas listas para poder conectarnos a servicios internos y externos de nuestra empresa</a:t>
            </a:r>
          </a:p>
          <a:p>
            <a:endParaRPr lang="es-ES" dirty="0"/>
          </a:p>
          <a:p>
            <a:r>
              <a:rPr lang="es-ES" dirty="0"/>
              <a:t>Algo muy importante es que todo esto esta montado sobre Azure, por lo que es completamente fiable, escalable y seguro</a:t>
            </a:r>
          </a:p>
          <a:p>
            <a:endParaRPr lang="es-ES" dirty="0"/>
          </a:p>
          <a:p>
            <a:r>
              <a:rPr lang="es-ES" dirty="0"/>
              <a:t>A demás no solo estas herramientas están diseñadas para trabajar con los datos en Office 365, si no que podemos utilizarlas con Dynamics 365 o incluso podemos hacer aplicaciones independientes.</a:t>
            </a:r>
          </a:p>
          <a:p>
            <a:endParaRPr lang="es-ES" dirty="0"/>
          </a:p>
          <a:p>
            <a:r>
              <a:rPr lang="es-ES" dirty="0"/>
              <a:t>La estrategia que tiene MSFT con La Business Application </a:t>
            </a:r>
            <a:r>
              <a:rPr lang="es-ES" dirty="0" err="1"/>
              <a:t>Platform</a:t>
            </a:r>
            <a:r>
              <a:rPr lang="es-ES" dirty="0"/>
              <a:t>, es proveer una única plataforma de extensibilidad unificada para empoderar a los usuarios a crear sus propias aplicaciones de negocio.</a:t>
            </a:r>
          </a:p>
          <a:p>
            <a:endParaRPr lang="es-ES" dirty="0"/>
          </a:p>
          <a:p>
            <a:endParaRPr lang="es-ES" dirty="0"/>
          </a:p>
        </p:txBody>
      </p:sp>
    </p:spTree>
    <p:extLst>
      <p:ext uri="{BB962C8B-B14F-4D97-AF65-F5344CB8AC3E}">
        <p14:creationId xmlns:p14="http://schemas.microsoft.com/office/powerpoint/2010/main" val="4292758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7900" y="517525"/>
            <a:ext cx="4597400" cy="2586038"/>
          </a:xfrm>
          <a:prstGeom prst="rect">
            <a:avLst/>
          </a:prstGeom>
        </p:spPr>
      </p:sp>
      <p:sp>
        <p:nvSpPr>
          <p:cNvPr id="3" name="Notes Placeholder 2"/>
          <p:cNvSpPr>
            <a:spLocks noGrp="1"/>
          </p:cNvSpPr>
          <p:nvPr>
            <p:ph type="body" idx="1"/>
          </p:nvPr>
        </p:nvSpPr>
        <p:spPr>
          <a:xfrm>
            <a:off x="909431" y="3275351"/>
            <a:ext cx="7275443" cy="3102964"/>
          </a:xfrm>
          <a:prstGeom prst="rect">
            <a:avLst/>
          </a:prstGeom>
        </p:spPr>
        <p:txBody>
          <a:bodyPr>
            <a:normAutofit/>
          </a:bodyPr>
          <a:lstStyle/>
          <a:p>
            <a:r>
              <a:rPr lang="en-US" dirty="0" err="1"/>
              <a:t>Cuando</a:t>
            </a:r>
            <a:r>
              <a:rPr lang="en-US" dirty="0"/>
              <a:t> </a:t>
            </a:r>
            <a:r>
              <a:rPr lang="en-US" dirty="0" err="1"/>
              <a:t>hablamos</a:t>
            </a:r>
            <a:r>
              <a:rPr lang="en-US" dirty="0"/>
              <a:t> de PowerApps, </a:t>
            </a:r>
            <a:r>
              <a:rPr lang="en-US" dirty="0" err="1"/>
              <a:t>estamos</a:t>
            </a:r>
            <a:r>
              <a:rPr lang="en-US" dirty="0"/>
              <a:t> </a:t>
            </a:r>
            <a:r>
              <a:rPr lang="en-US" dirty="0" err="1"/>
              <a:t>acostumbrados</a:t>
            </a:r>
            <a:r>
              <a:rPr lang="en-US" dirty="0"/>
              <a:t> a un </a:t>
            </a:r>
            <a:r>
              <a:rPr lang="en-US" dirty="0" err="1"/>
              <a:t>tipo</a:t>
            </a:r>
            <a:r>
              <a:rPr lang="en-US" dirty="0"/>
              <a:t> de </a:t>
            </a:r>
            <a:r>
              <a:rPr lang="en-US" dirty="0" err="1"/>
              <a:t>aplicacion</a:t>
            </a:r>
            <a:r>
              <a:rPr lang="en-US" dirty="0"/>
              <a:t> </a:t>
            </a:r>
            <a:r>
              <a:rPr lang="en-US" dirty="0" err="1"/>
              <a:t>determinado</a:t>
            </a:r>
            <a:r>
              <a:rPr lang="en-US" dirty="0"/>
              <a:t>, las canvas apps. </a:t>
            </a:r>
            <a:r>
              <a:rPr lang="en-US" dirty="0" err="1"/>
              <a:t>Todo</a:t>
            </a:r>
            <a:r>
              <a:rPr lang="en-US" dirty="0"/>
              <a:t> el </a:t>
            </a:r>
            <a:r>
              <a:rPr lang="en-US" dirty="0" err="1"/>
              <a:t>proceso</a:t>
            </a:r>
            <a:r>
              <a:rPr lang="en-US" dirty="0"/>
              <a:t> de </a:t>
            </a:r>
            <a:r>
              <a:rPr lang="en-US" dirty="0" err="1"/>
              <a:t>creacion</a:t>
            </a:r>
            <a:r>
              <a:rPr lang="en-US" dirty="0"/>
              <a:t> de la app</a:t>
            </a:r>
          </a:p>
          <a:p>
            <a:r>
              <a:rPr lang="en-US" dirty="0" err="1"/>
              <a:t>Comienza</a:t>
            </a:r>
            <a:r>
              <a:rPr lang="en-US" dirty="0"/>
              <a:t> por la </a:t>
            </a:r>
            <a:r>
              <a:rPr lang="en-US" dirty="0" err="1"/>
              <a:t>experiencia</a:t>
            </a:r>
            <a:r>
              <a:rPr lang="en-US" dirty="0"/>
              <a:t> de Usuario y el </a:t>
            </a:r>
            <a:r>
              <a:rPr lang="en-US" dirty="0" err="1"/>
              <a:t>diseño</a:t>
            </a:r>
            <a:r>
              <a:rPr lang="en-US" dirty="0"/>
              <a:t> de la </a:t>
            </a:r>
            <a:r>
              <a:rPr lang="en-US" dirty="0" err="1"/>
              <a:t>aplicaion</a:t>
            </a:r>
            <a:r>
              <a:rPr lang="en-US" dirty="0"/>
              <a:t>.</a:t>
            </a:r>
          </a:p>
          <a:p>
            <a:endParaRPr lang="en-US" dirty="0"/>
          </a:p>
          <a:p>
            <a:r>
              <a:rPr lang="en-US" dirty="0"/>
              <a:t>Microsoft ha </a:t>
            </a:r>
            <a:r>
              <a:rPr lang="en-US" dirty="0" err="1"/>
              <a:t>introducido</a:t>
            </a:r>
            <a:r>
              <a:rPr lang="en-US" dirty="0"/>
              <a:t> un nuevo </a:t>
            </a:r>
            <a:r>
              <a:rPr lang="en-US" dirty="0" err="1"/>
              <a:t>modelo</a:t>
            </a:r>
            <a:r>
              <a:rPr lang="en-US" dirty="0"/>
              <a:t> de apps, las aplicaciones </a:t>
            </a:r>
            <a:r>
              <a:rPr lang="en-US" dirty="0" err="1"/>
              <a:t>basadas</a:t>
            </a:r>
            <a:r>
              <a:rPr lang="en-US" dirty="0"/>
              <a:t> </a:t>
            </a:r>
            <a:r>
              <a:rPr lang="en-US" dirty="0" err="1"/>
              <a:t>en</a:t>
            </a:r>
            <a:r>
              <a:rPr lang="en-US" dirty="0"/>
              <a:t> </a:t>
            </a:r>
            <a:r>
              <a:rPr lang="en-US" dirty="0" err="1"/>
              <a:t>modelo</a:t>
            </a:r>
            <a:r>
              <a:rPr lang="en-US" dirty="0"/>
              <a:t>, que </a:t>
            </a:r>
            <a:r>
              <a:rPr lang="en-US" dirty="0" err="1"/>
              <a:t>nos</a:t>
            </a:r>
            <a:r>
              <a:rPr lang="en-US" dirty="0"/>
              <a:t> </a:t>
            </a:r>
            <a:r>
              <a:rPr lang="en-US" dirty="0" err="1"/>
              <a:t>permite</a:t>
            </a:r>
            <a:r>
              <a:rPr lang="en-US" dirty="0"/>
              <a:t> </a:t>
            </a:r>
            <a:r>
              <a:rPr lang="en-US" dirty="0" err="1"/>
              <a:t>crear</a:t>
            </a:r>
            <a:r>
              <a:rPr lang="en-US" dirty="0"/>
              <a:t> una </a:t>
            </a:r>
            <a:r>
              <a:rPr lang="en-US" dirty="0" err="1"/>
              <a:t>aplicacion</a:t>
            </a:r>
            <a:r>
              <a:rPr lang="en-US" dirty="0"/>
              <a:t> </a:t>
            </a:r>
            <a:r>
              <a:rPr lang="en-US" dirty="0" err="1"/>
              <a:t>desde</a:t>
            </a:r>
            <a:r>
              <a:rPr lang="en-US" dirty="0"/>
              <a:t> cero </a:t>
            </a:r>
            <a:r>
              <a:rPr lang="en-US" dirty="0" err="1"/>
              <a:t>partiendo</a:t>
            </a:r>
            <a:r>
              <a:rPr lang="en-US" dirty="0"/>
              <a:t> de un </a:t>
            </a:r>
            <a:r>
              <a:rPr lang="en-US" dirty="0" err="1"/>
              <a:t>modelo</a:t>
            </a:r>
            <a:r>
              <a:rPr lang="en-US" dirty="0"/>
              <a:t> de </a:t>
            </a:r>
            <a:r>
              <a:rPr lang="en-US" dirty="0" err="1"/>
              <a:t>datos</a:t>
            </a:r>
            <a:r>
              <a:rPr lang="en-US" dirty="0"/>
              <a:t>, con sus </a:t>
            </a:r>
            <a:r>
              <a:rPr lang="en-US" dirty="0" err="1"/>
              <a:t>relaciones</a:t>
            </a:r>
            <a:r>
              <a:rPr lang="en-US" dirty="0"/>
              <a:t> y sus </a:t>
            </a:r>
            <a:r>
              <a:rPr lang="en-US" dirty="0" err="1"/>
              <a:t>procesos</a:t>
            </a:r>
            <a:r>
              <a:rPr lang="en-US" dirty="0"/>
              <a:t> de </a:t>
            </a:r>
            <a:r>
              <a:rPr lang="en-US" dirty="0" err="1"/>
              <a:t>negocio</a:t>
            </a:r>
            <a:r>
              <a:rPr lang="en-US" dirty="0"/>
              <a:t> sin </a:t>
            </a:r>
            <a:r>
              <a:rPr lang="en-US" dirty="0" err="1"/>
              <a:t>necesidad</a:t>
            </a:r>
            <a:r>
              <a:rPr lang="en-US" dirty="0"/>
              <a:t> de saber </a:t>
            </a:r>
            <a:r>
              <a:rPr lang="en-US" dirty="0" err="1"/>
              <a:t>programar</a:t>
            </a:r>
            <a:r>
              <a:rPr lang="en-US" dirty="0"/>
              <a:t>.</a:t>
            </a:r>
          </a:p>
        </p:txBody>
      </p:sp>
      <p:sp>
        <p:nvSpPr>
          <p:cNvPr id="4" name="Date Placeholder 3"/>
          <p:cNvSpPr>
            <a:spLocks noGrp="1"/>
          </p:cNvSpPr>
          <p:nvPr>
            <p:ph type="dt" idx="10"/>
          </p:nvPr>
        </p:nvSpPr>
        <p:spPr>
          <a:xfrm>
            <a:off x="5151335" y="0"/>
            <a:ext cx="3940865" cy="344774"/>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939CF7E-134C-4B4A-9853-17D7568CBC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Arial Unicode MS" pitchFamily="34" charset="-128"/>
                <a:cs typeface="Arial Unicode MS" pitchFamily="34" charset="-128"/>
              </a:rPr>
              <a:pPr marL="0" marR="0" lvl="0" indent="0" algn="r" defTabSz="932742" rtl="0" eaLnBrk="1" fontAlgn="auto" latinLnBrk="0" hangingPunct="1">
                <a:lnSpc>
                  <a:spcPct val="100000"/>
                </a:lnSpc>
                <a:spcBef>
                  <a:spcPts val="0"/>
                </a:spcBef>
                <a:spcAft>
                  <a:spcPts val="0"/>
                </a:spcAft>
                <a:buClrTx/>
                <a:buSzTx/>
                <a:buFontTx/>
                <a:buNone/>
                <a:tabLst/>
                <a:defRPr/>
              </a:pPr>
              <a:t>6/7/2018 12:46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Arial Unicode MS" pitchFamily="34" charset="-128"/>
              <a:cs typeface="Arial Unicode MS" pitchFamily="34" charset="-128"/>
            </a:endParaRPr>
          </a:p>
        </p:txBody>
      </p:sp>
      <p:sp>
        <p:nvSpPr>
          <p:cNvPr id="7" name="Slide Number Placeholder 6"/>
          <p:cNvSpPr>
            <a:spLocks noGrp="1"/>
          </p:cNvSpPr>
          <p:nvPr>
            <p:ph type="sldNum" sz="quarter" idx="12"/>
          </p:nvPr>
        </p:nvSpPr>
        <p:spPr>
          <a:xfrm>
            <a:off x="8184873" y="6549505"/>
            <a:ext cx="907326" cy="344774"/>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Arial Unicode MS" pitchFamily="34" charset="-128"/>
                <a:cs typeface="Arial Unicode MS" pitchFamily="34" charset="-128"/>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Arial Unicode MS" pitchFamily="34" charset="-128"/>
              <a:cs typeface="Arial Unicode MS" pitchFamily="34" charset="-128"/>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656846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235075"/>
            <a:ext cx="5672138" cy="3190875"/>
          </a:xfrm>
        </p:spPr>
      </p:sp>
      <p:sp>
        <p:nvSpPr>
          <p:cNvPr id="3" name="Notes Placeholder 2"/>
          <p:cNvSpPr>
            <a:spLocks noGrp="1"/>
          </p:cNvSpPr>
          <p:nvPr>
            <p:ph type="body" idx="1"/>
          </p:nvPr>
        </p:nvSpPr>
        <p:spPr/>
        <p:txBody>
          <a:bodyPr/>
          <a:lstStyle/>
          <a:p>
            <a:r>
              <a:rPr lang="en-US" dirty="0"/>
              <a:t>Lo </a:t>
            </a:r>
            <a:r>
              <a:rPr lang="en-US" dirty="0" err="1"/>
              <a:t>mismo</a:t>
            </a:r>
            <a:r>
              <a:rPr lang="en-US" dirty="0"/>
              <a:t> </a:t>
            </a:r>
            <a:r>
              <a:rPr lang="en-US" dirty="0" err="1"/>
              <a:t>ocurre</a:t>
            </a:r>
            <a:r>
              <a:rPr lang="en-US" dirty="0"/>
              <a:t> </a:t>
            </a:r>
            <a:r>
              <a:rPr lang="en-US" dirty="0" err="1"/>
              <a:t>si</a:t>
            </a:r>
            <a:r>
              <a:rPr lang="en-US" dirty="0"/>
              <a:t> </a:t>
            </a:r>
            <a:r>
              <a:rPr lang="en-US" dirty="0" err="1"/>
              <a:t>nos</a:t>
            </a:r>
            <a:r>
              <a:rPr lang="en-US" dirty="0"/>
              <a:t> </a:t>
            </a:r>
            <a:r>
              <a:rPr lang="en-US" dirty="0" err="1"/>
              <a:t>vamos</a:t>
            </a:r>
            <a:r>
              <a:rPr lang="en-US" dirty="0"/>
              <a:t> a Flow </a:t>
            </a:r>
            <a:r>
              <a:rPr lang="en-US" dirty="0" err="1"/>
              <a:t>tradicionalmente</a:t>
            </a:r>
            <a:r>
              <a:rPr lang="en-US" dirty="0"/>
              <a:t> </a:t>
            </a:r>
            <a:r>
              <a:rPr lang="en-US" dirty="0" err="1"/>
              <a:t>estamos</a:t>
            </a:r>
            <a:r>
              <a:rPr lang="en-US" dirty="0"/>
              <a:t> </a:t>
            </a:r>
            <a:r>
              <a:rPr lang="en-US" dirty="0" err="1"/>
              <a:t>acostumbrados</a:t>
            </a:r>
            <a:r>
              <a:rPr lang="en-US" dirty="0"/>
              <a:t> a los </a:t>
            </a:r>
            <a:r>
              <a:rPr lang="en-US" dirty="0" err="1"/>
              <a:t>flujos</a:t>
            </a:r>
            <a:r>
              <a:rPr lang="en-US" dirty="0"/>
              <a:t> </a:t>
            </a:r>
            <a:r>
              <a:rPr lang="en-US" dirty="0" err="1"/>
              <a:t>automatizados</a:t>
            </a:r>
            <a:r>
              <a:rPr lang="en-US" dirty="0"/>
              <a:t> con sus </a:t>
            </a:r>
            <a:r>
              <a:rPr lang="en-US" dirty="0" err="1"/>
              <a:t>pasos</a:t>
            </a:r>
            <a:r>
              <a:rPr lang="en-US" dirty="0"/>
              <a:t> y  </a:t>
            </a:r>
            <a:r>
              <a:rPr lang="en-US" dirty="0" err="1"/>
              <a:t>su</a:t>
            </a:r>
            <a:r>
              <a:rPr lang="en-US" dirty="0"/>
              <a:t> </a:t>
            </a:r>
            <a:r>
              <a:rPr lang="en-US" dirty="0" err="1"/>
              <a:t>acciones</a:t>
            </a:r>
            <a:r>
              <a:rPr lang="en-US" dirty="0"/>
              <a:t>, </a:t>
            </a:r>
            <a:r>
              <a:rPr lang="en-US" dirty="0" err="1"/>
              <a:t>condiciones</a:t>
            </a:r>
            <a:r>
              <a:rPr lang="en-US" dirty="0"/>
              <a:t>, </a:t>
            </a:r>
            <a:r>
              <a:rPr lang="en-US" dirty="0" err="1"/>
              <a:t>hilos</a:t>
            </a:r>
            <a:r>
              <a:rPr lang="en-US" dirty="0"/>
              <a:t> </a:t>
            </a:r>
            <a:r>
              <a:rPr lang="en-US" dirty="0" err="1"/>
              <a:t>en</a:t>
            </a:r>
            <a:r>
              <a:rPr lang="en-US" dirty="0"/>
              <a:t> </a:t>
            </a:r>
            <a:r>
              <a:rPr lang="en-US" dirty="0" err="1"/>
              <a:t>paralelo</a:t>
            </a:r>
            <a:r>
              <a:rPr lang="en-US" dirty="0"/>
              <a:t>, </a:t>
            </a:r>
            <a:r>
              <a:rPr lang="en-US" dirty="0" err="1"/>
              <a:t>bucles</a:t>
            </a:r>
            <a:r>
              <a:rPr lang="en-US" dirty="0"/>
              <a:t>, etc..</a:t>
            </a:r>
          </a:p>
          <a:p>
            <a:endParaRPr lang="en-US" dirty="0"/>
          </a:p>
          <a:p>
            <a:r>
              <a:rPr lang="en-US" dirty="0" err="1"/>
              <a:t>Ahora</a:t>
            </a:r>
            <a:r>
              <a:rPr lang="en-US" dirty="0"/>
              <a:t> temenos </a:t>
            </a:r>
            <a:r>
              <a:rPr lang="en-US" dirty="0" err="1"/>
              <a:t>otra</a:t>
            </a:r>
            <a:r>
              <a:rPr lang="en-US" dirty="0"/>
              <a:t> option mas con un nuevo </a:t>
            </a:r>
            <a:r>
              <a:rPr lang="en-US" dirty="0" err="1"/>
              <a:t>concepto</a:t>
            </a:r>
            <a:r>
              <a:rPr lang="en-US" dirty="0"/>
              <a:t> </a:t>
            </a:r>
            <a:r>
              <a:rPr lang="en-US" dirty="0" err="1"/>
              <a:t>llamado</a:t>
            </a:r>
            <a:r>
              <a:rPr lang="en-US" dirty="0"/>
              <a:t> </a:t>
            </a:r>
            <a:r>
              <a:rPr lang="en-US" dirty="0" err="1"/>
              <a:t>Flujos</a:t>
            </a:r>
            <a:r>
              <a:rPr lang="en-US" dirty="0"/>
              <a:t> de </a:t>
            </a:r>
            <a:r>
              <a:rPr lang="en-US" dirty="0" err="1"/>
              <a:t>procesos</a:t>
            </a:r>
            <a:r>
              <a:rPr lang="en-US" dirty="0"/>
              <a:t> de </a:t>
            </a:r>
            <a:r>
              <a:rPr lang="en-US" dirty="0" err="1"/>
              <a:t>negocio</a:t>
            </a:r>
            <a:r>
              <a:rPr lang="en-US" dirty="0"/>
              <a:t> que </a:t>
            </a:r>
            <a:r>
              <a:rPr lang="en-US" dirty="0" err="1"/>
              <a:t>te</a:t>
            </a:r>
            <a:r>
              <a:rPr lang="en-US" dirty="0"/>
              <a:t> </a:t>
            </a:r>
            <a:r>
              <a:rPr lang="en-US" dirty="0" err="1"/>
              <a:t>permite</a:t>
            </a:r>
            <a:r>
              <a:rPr lang="en-US" dirty="0"/>
              <a:t> </a:t>
            </a:r>
            <a:r>
              <a:rPr lang="en-US" dirty="0" err="1"/>
              <a:t>trabajar</a:t>
            </a:r>
            <a:r>
              <a:rPr lang="en-US" dirty="0"/>
              <a:t> con </a:t>
            </a:r>
            <a:r>
              <a:rPr lang="en-US" dirty="0" err="1"/>
              <a:t>estados</a:t>
            </a:r>
            <a:r>
              <a:rPr lang="en-US" dirty="0"/>
              <a:t>, algo </a:t>
            </a:r>
            <a:r>
              <a:rPr lang="en-US" dirty="0" err="1"/>
              <a:t>parecido</a:t>
            </a:r>
            <a:r>
              <a:rPr lang="en-US" dirty="0"/>
              <a:t> a una </a:t>
            </a:r>
            <a:r>
              <a:rPr lang="en-US" dirty="0" err="1"/>
              <a:t>maquina</a:t>
            </a:r>
            <a:r>
              <a:rPr lang="en-US" dirty="0"/>
              <a:t> de </a:t>
            </a:r>
            <a:r>
              <a:rPr lang="en-US" dirty="0" err="1"/>
              <a:t>estados</a:t>
            </a:r>
            <a:r>
              <a:rPr lang="en-US" dirty="0"/>
              <a:t>. La idea es que </a:t>
            </a:r>
            <a:r>
              <a:rPr lang="en-US" dirty="0" err="1"/>
              <a:t>nuestro</a:t>
            </a:r>
            <a:r>
              <a:rPr lang="en-US" dirty="0"/>
              <a:t> </a:t>
            </a:r>
            <a:r>
              <a:rPr lang="en-US" dirty="0" err="1"/>
              <a:t>flujo</a:t>
            </a:r>
            <a:r>
              <a:rPr lang="en-US" dirty="0"/>
              <a:t> </a:t>
            </a:r>
            <a:r>
              <a:rPr lang="en-US" dirty="0" err="1"/>
              <a:t>avance</a:t>
            </a:r>
            <a:r>
              <a:rPr lang="en-US" dirty="0"/>
              <a:t> </a:t>
            </a:r>
            <a:r>
              <a:rPr lang="en-US" dirty="0" err="1"/>
              <a:t>en</a:t>
            </a:r>
            <a:r>
              <a:rPr lang="en-US" dirty="0"/>
              <a:t> function de los </a:t>
            </a:r>
            <a:r>
              <a:rPr lang="en-US" dirty="0" err="1"/>
              <a:t>estados</a:t>
            </a:r>
            <a:r>
              <a:rPr lang="en-US" dirty="0"/>
              <a:t> de </a:t>
            </a:r>
            <a:r>
              <a:rPr lang="en-US" dirty="0" err="1"/>
              <a:t>tus</a:t>
            </a:r>
            <a:r>
              <a:rPr lang="en-US" dirty="0"/>
              <a:t> </a:t>
            </a:r>
            <a:r>
              <a:rPr lang="en-US" dirty="0" err="1"/>
              <a:t>datos</a:t>
            </a:r>
            <a:endParaRPr lang="en-US" dirty="0"/>
          </a:p>
        </p:txBody>
      </p:sp>
    </p:spTree>
    <p:extLst>
      <p:ext uri="{BB962C8B-B14F-4D97-AF65-F5344CB8AC3E}">
        <p14:creationId xmlns:p14="http://schemas.microsoft.com/office/powerpoint/2010/main" val="2884216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6/7/2018 6:01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7277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Marcador de notas 2">
            <a:extLst>
              <a:ext uri="{FF2B5EF4-FFF2-40B4-BE49-F238E27FC236}">
                <a16:creationId xmlns:a16="http://schemas.microsoft.com/office/drawing/2014/main" id="{F9A0C280-0035-4309-B334-BFC61B82BA12}"/>
              </a:ext>
            </a:extLst>
          </p:cNvPr>
          <p:cNvSpPr>
            <a:spLocks noGrp="1"/>
          </p:cNvSpPr>
          <p:nvPr>
            <p:ph type="body" idx="1"/>
          </p:nvPr>
        </p:nvSpPr>
        <p:spPr/>
        <p:txBody>
          <a:bodyPr/>
          <a:lstStyle/>
          <a:p>
            <a:r>
              <a:rPr lang="es-ES" dirty="0"/>
              <a:t>Servicio basado en la nube</a:t>
            </a:r>
          </a:p>
          <a:p>
            <a:r>
              <a:rPr lang="es-ES" dirty="0"/>
              <a:t>Que permite a los usuarios no técnicos, automatizar sus procesos interrelacionando sus aplicaciones y servicios</a:t>
            </a:r>
          </a:p>
          <a:p>
            <a:endParaRPr lang="es-ES" dirty="0"/>
          </a:p>
          <a:p>
            <a:r>
              <a:rPr lang="es-ES" dirty="0"/>
              <a:t>Estos son los escenarios mas comunes dentro de Flow.</a:t>
            </a:r>
          </a:p>
          <a:p>
            <a:endParaRPr lang="es-ES" dirty="0"/>
          </a:p>
          <a:p>
            <a:r>
              <a:rPr lang="es-ES" dirty="0"/>
              <a:t>El primero de ellos las notificaciones, por ejemplo. Si tu jefe te manda un correo, puedes tener un flujo automatizado que te mande una notificación </a:t>
            </a:r>
            <a:r>
              <a:rPr lang="es-ES" dirty="0" err="1"/>
              <a:t>push</a:t>
            </a:r>
            <a:r>
              <a:rPr lang="es-ES" dirty="0"/>
              <a:t> a tu teléfono.</a:t>
            </a:r>
          </a:p>
          <a:p>
            <a:endParaRPr lang="es-ES" dirty="0"/>
          </a:p>
          <a:p>
            <a:r>
              <a:rPr lang="es-ES" dirty="0"/>
              <a:t>Para copiar archivos: entre distintas listas de </a:t>
            </a:r>
            <a:r>
              <a:rPr lang="es-ES" dirty="0" err="1"/>
              <a:t>sharepoint</a:t>
            </a:r>
            <a:r>
              <a:rPr lang="es-ES" dirty="0"/>
              <a:t> por ejemplo, o entre SP y </a:t>
            </a:r>
            <a:r>
              <a:rPr lang="es-ES" dirty="0" err="1"/>
              <a:t>onedrive</a:t>
            </a:r>
            <a:endParaRPr lang="es-ES" dirty="0"/>
          </a:p>
          <a:p>
            <a:endParaRPr lang="es-ES" dirty="0"/>
          </a:p>
          <a:p>
            <a:r>
              <a:rPr lang="es-ES" dirty="0"/>
              <a:t>Para recopilar informacion:  Por ejemplo para obtener el análisis de sentimiento de un </a:t>
            </a:r>
            <a:r>
              <a:rPr lang="es-ES" dirty="0" err="1"/>
              <a:t>hastag</a:t>
            </a:r>
            <a:r>
              <a:rPr lang="es-ES" dirty="0"/>
              <a:t> en </a:t>
            </a:r>
            <a:r>
              <a:rPr lang="es-ES" dirty="0" err="1"/>
              <a:t>twitter</a:t>
            </a:r>
            <a:endParaRPr lang="es-ES" dirty="0"/>
          </a:p>
          <a:p>
            <a:endParaRPr lang="es-ES" dirty="0"/>
          </a:p>
          <a:p>
            <a:r>
              <a:rPr lang="es-ES" dirty="0" err="1"/>
              <a:t>Automatizacin</a:t>
            </a:r>
            <a:r>
              <a:rPr lang="es-ES" dirty="0"/>
              <a:t> de aprobaciones: Cuando hablamos de flujos, las aprobaciones son una parte esencial de ellas,  y en Flow hay una muy buena experiencia de usuario sobre las aprobaciones</a:t>
            </a:r>
          </a:p>
          <a:p>
            <a:endParaRPr lang="es-ES" dirty="0"/>
          </a:p>
        </p:txBody>
      </p:sp>
    </p:spTree>
    <p:extLst>
      <p:ext uri="{BB962C8B-B14F-4D97-AF65-F5344CB8AC3E}">
        <p14:creationId xmlns:p14="http://schemas.microsoft.com/office/powerpoint/2010/main" val="10472456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 Id="rId8" Type="http://schemas.openxmlformats.org/officeDocument/2006/relationships/image" Target="../media/image1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dirty="0">
                <a:latin typeface="+mj-lt"/>
              </a:rPr>
              <a:t>June 9</a:t>
            </a:r>
            <a:r>
              <a:rPr lang="en-US" sz="2000" b="0" baseline="30000" dirty="0" err="1">
                <a:latin typeface="+mj-lt"/>
              </a:rPr>
              <a:t>th</a:t>
            </a:r>
            <a:r>
              <a:rPr lang="en-US" sz="2000" b="0" dirty="0">
                <a:latin typeface="+mj-lt"/>
              </a:rPr>
              <a:t>, </a:t>
            </a:r>
            <a:r>
              <a:rPr lang="es-ES" sz="2000" b="0" dirty="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11274552" cy="1371600"/>
          </a:xfrm>
        </p:spPr>
        <p:txBody>
          <a:bodyPr/>
          <a:lstStyle/>
          <a:p>
            <a:r>
              <a:rPr lang="en-US"/>
              <a:t>Click to edit Master title style</a:t>
            </a:r>
            <a:endParaRPr lang="en-US" dirty="0"/>
          </a:p>
        </p:txBody>
      </p:sp>
      <p:sp>
        <p:nvSpPr>
          <p:cNvPr id="3" name="Content Placeholder 2"/>
          <p:cNvSpPr>
            <a:spLocks noGrp="1"/>
          </p:cNvSpPr>
          <p:nvPr>
            <p:ph idx="1"/>
          </p:nvPr>
        </p:nvSpPr>
        <p:spPr>
          <a:xfrm>
            <a:off x="457200" y="1855894"/>
            <a:ext cx="5413248" cy="45449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EC24A3A5-AEC3-4D3C-B23F-33D3C8F09335}" type="datetimeFigureOut">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6/7/2018</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FCC631FF-58BB-4A6E-8DF8-53935FA44373}"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‹Nº›</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52668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836209"/>
            <a:ext cx="5413248" cy="456459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21554" y="1836208"/>
            <a:ext cx="5413248" cy="456459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EC24A3A5-AEC3-4D3C-B23F-33D3C8F09335}" type="datetimeFigureOut">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6/7/2018</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Footer Placeholder 5"/>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 name="Slide Number Placeholder 6"/>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FCC631FF-58BB-4A6E-8DF8-53935FA44373}"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‹Nº›</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243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4943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1"/>
            <a:ext cx="11018520" cy="1491306"/>
          </a:xfrm>
        </p:spPr>
        <p:txBody>
          <a:bodyPr wrap="square">
            <a:spAutoFit/>
          </a:bodyPr>
          <a:lstStyle>
            <a:lvl1pPr marL="0" indent="0">
              <a:buNone/>
              <a:defRPr/>
            </a:lvl1pPr>
            <a:lvl2pPr marL="228568" indent="0">
              <a:buNone/>
              <a:defRPr/>
            </a:lvl2pPr>
            <a:lvl3pPr marL="457135" indent="0">
              <a:buNone/>
              <a:defRPr/>
            </a:lvl3pPr>
            <a:lvl4pPr marL="685703" indent="0">
              <a:buNone/>
              <a:defRPr/>
            </a:lvl4pPr>
            <a:lvl5pPr marL="91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050842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 id="2147484172" r:id="rId30"/>
    <p:sldLayoutId id="2147484173" r:id="rId31"/>
    <p:sldLayoutId id="2147484174" r:id="rId32"/>
    <p:sldLayoutId id="2147484175" r:id="rId33"/>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66.png"/><Relationship Id="rId5" Type="http://schemas.openxmlformats.org/officeDocument/2006/relationships/image" Target="../media/image65.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71.png"/><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8" Type="http://schemas.openxmlformats.org/officeDocument/2006/relationships/image" Target="../media/image79.jpg"/><Relationship Id="rId13" Type="http://schemas.openxmlformats.org/officeDocument/2006/relationships/image" Target="../media/image83.png"/><Relationship Id="rId3" Type="http://schemas.openxmlformats.org/officeDocument/2006/relationships/image" Target="../media/image56.png"/><Relationship Id="rId7" Type="http://schemas.openxmlformats.org/officeDocument/2006/relationships/image" Target="../media/image78.jpg"/><Relationship Id="rId12" Type="http://schemas.openxmlformats.org/officeDocument/2006/relationships/image" Target="../media/image82.png"/><Relationship Id="rId2" Type="http://schemas.openxmlformats.org/officeDocument/2006/relationships/image" Target="../media/image55.png"/><Relationship Id="rId1" Type="http://schemas.openxmlformats.org/officeDocument/2006/relationships/slideLayout" Target="../slideLayouts/slideLayout33.xml"/><Relationship Id="rId6" Type="http://schemas.openxmlformats.org/officeDocument/2006/relationships/image" Target="../media/image77.jpg"/><Relationship Id="rId11" Type="http://schemas.openxmlformats.org/officeDocument/2006/relationships/image" Target="../media/image81.png"/><Relationship Id="rId5" Type="http://schemas.openxmlformats.org/officeDocument/2006/relationships/image" Target="../media/image76.jpg"/><Relationship Id="rId10" Type="http://schemas.openxmlformats.org/officeDocument/2006/relationships/image" Target="../media/image80.png"/><Relationship Id="rId4" Type="http://schemas.openxmlformats.org/officeDocument/2006/relationships/image" Target="../media/image75.png"/><Relationship Id="rId9" Type="http://schemas.openxmlformats.org/officeDocument/2006/relationships/image" Target="../media/image73.png"/></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6.png"/><Relationship Id="rId18" Type="http://schemas.openxmlformats.org/officeDocument/2006/relationships/image" Target="../media/image36.png"/><Relationship Id="rId26" Type="http://schemas.openxmlformats.org/officeDocument/2006/relationships/image" Target="../media/image94.png"/><Relationship Id="rId3" Type="http://schemas.openxmlformats.org/officeDocument/2006/relationships/image" Target="../media/image85.png"/><Relationship Id="rId21"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88.png"/><Relationship Id="rId17" Type="http://schemas.openxmlformats.org/officeDocument/2006/relationships/image" Target="../media/image91.jpeg"/><Relationship Id="rId25" Type="http://schemas.openxmlformats.org/officeDocument/2006/relationships/image" Target="../media/image21.svg"/><Relationship Id="rId2" Type="http://schemas.openxmlformats.org/officeDocument/2006/relationships/notesSlide" Target="../notesSlides/notesSlide14.xml"/><Relationship Id="rId16" Type="http://schemas.openxmlformats.org/officeDocument/2006/relationships/image" Target="../media/image90.jpeg"/><Relationship Id="rId20" Type="http://schemas.openxmlformats.org/officeDocument/2006/relationships/image" Target="../media/image92.jpg"/><Relationship Id="rId1" Type="http://schemas.openxmlformats.org/officeDocument/2006/relationships/slideLayout" Target="../slideLayouts/slideLayout10.xml"/><Relationship Id="rId6" Type="http://schemas.openxmlformats.org/officeDocument/2006/relationships/image" Target="../media/image35.svg"/><Relationship Id="rId11" Type="http://schemas.openxmlformats.org/officeDocument/2006/relationships/image" Target="../media/image87.jpeg"/><Relationship Id="rId24" Type="http://schemas.openxmlformats.org/officeDocument/2006/relationships/image" Target="../media/image20.png"/><Relationship Id="rId5" Type="http://schemas.openxmlformats.org/officeDocument/2006/relationships/image" Target="../media/image34.png"/><Relationship Id="rId15" Type="http://schemas.openxmlformats.org/officeDocument/2006/relationships/image" Target="../media/image89.jpeg"/><Relationship Id="rId23" Type="http://schemas.openxmlformats.org/officeDocument/2006/relationships/image" Target="../media/image93.jpeg"/><Relationship Id="rId10" Type="http://schemas.openxmlformats.org/officeDocument/2006/relationships/image" Target="../media/image25.svg"/><Relationship Id="rId19" Type="http://schemas.openxmlformats.org/officeDocument/2006/relationships/image" Target="../media/image37.svg"/><Relationship Id="rId4" Type="http://schemas.openxmlformats.org/officeDocument/2006/relationships/image" Target="../media/image86.png"/><Relationship Id="rId9" Type="http://schemas.openxmlformats.org/officeDocument/2006/relationships/image" Target="../media/image24.png"/><Relationship Id="rId14" Type="http://schemas.openxmlformats.org/officeDocument/2006/relationships/image" Target="../media/image17.svg"/><Relationship Id="rId22" Type="http://schemas.openxmlformats.org/officeDocument/2006/relationships/image" Target="../media/image19.svg"/></Relationships>
</file>

<file path=ppt/slides/_rels/slide19.xml.rels><?xml version="1.0" encoding="UTF-8" standalone="yes"?>
<Relationships xmlns="http://schemas.openxmlformats.org/package/2006/relationships"><Relationship Id="rId3" Type="http://schemas.openxmlformats.org/officeDocument/2006/relationships/hyperlink" Target="https://gumroad.com/l/O365IT/spsspain" TargetMode="External"/><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95.png"/></Relationships>
</file>

<file path=ppt/slides/_rels/slide2.xml.rels><?xml version="1.0" encoding="UTF-8" standalone="yes"?>
<Relationships xmlns="http://schemas.openxmlformats.org/package/2006/relationships"><Relationship Id="rId3" Type="http://schemas.openxmlformats.org/officeDocument/2006/relationships/hyperlink" Target="mailto:O465Sat@outlook.com"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imanoliza" TargetMode="External"/><Relationship Id="rId7"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hyperlink" Target="https://es.linkedin.com/in/sergio-hernandez-mancebo-369b6560" TargetMode="External"/><Relationship Id="rId4" Type="http://schemas.openxmlformats.org/officeDocument/2006/relationships/image" Target="../media/image46.jpg"/></Relationships>
</file>

<file path=ppt/slides/_rels/slide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51.emf"/></Relationships>
</file>

<file path=ppt/slides/_rels/slide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31.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n-US" b="1" dirty="0"/>
              <a:t>PowerApps y Flow, Apps 360</a:t>
            </a:r>
            <a:endParaRPr lang="en-US" dirty="0"/>
          </a:p>
        </p:txBody>
      </p:sp>
      <p:sp>
        <p:nvSpPr>
          <p:cNvPr id="3" name="Marcador de texto 2"/>
          <p:cNvSpPr>
            <a:spLocks noGrp="1"/>
          </p:cNvSpPr>
          <p:nvPr>
            <p:ph type="body" sz="quarter" idx="11"/>
          </p:nvPr>
        </p:nvSpPr>
        <p:spPr/>
        <p:txBody>
          <a:bodyPr/>
          <a:lstStyle/>
          <a:p>
            <a:r>
              <a:rPr lang="en-US" dirty="0"/>
              <a:t>Sergio Hernandez, Imanol Iza</a:t>
            </a:r>
          </a:p>
        </p:txBody>
      </p:sp>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9C24E-810F-4ADC-B33C-8FFFC65CF86F}"/>
              </a:ext>
            </a:extLst>
          </p:cNvPr>
          <p:cNvSpPr>
            <a:spLocks noGrp="1"/>
          </p:cNvSpPr>
          <p:nvPr>
            <p:ph type="title"/>
          </p:nvPr>
        </p:nvSpPr>
        <p:spPr>
          <a:xfrm>
            <a:off x="588263" y="457200"/>
            <a:ext cx="10878104" cy="1107996"/>
          </a:xfrm>
        </p:spPr>
        <p:txBody>
          <a:bodyPr/>
          <a:lstStyle/>
          <a:p>
            <a:r>
              <a:rPr lang="es-ES" sz="3200" dirty="0"/>
              <a:t>Microsoft Flow ayuda a los no desarrolladores a trabajar de forma más inteligente mediante la automatización de flujos de trabajo en aplicaciones y servicios</a:t>
            </a:r>
            <a:endParaRPr lang="en-US" sz="3200" dirty="0"/>
          </a:p>
        </p:txBody>
      </p:sp>
      <p:grpSp>
        <p:nvGrpSpPr>
          <p:cNvPr id="49" name="Group 48">
            <a:extLst>
              <a:ext uri="{FF2B5EF4-FFF2-40B4-BE49-F238E27FC236}">
                <a16:creationId xmlns:a16="http://schemas.microsoft.com/office/drawing/2014/main" id="{89114DCB-9753-40BA-B54A-6F932A07886C}"/>
              </a:ext>
            </a:extLst>
          </p:cNvPr>
          <p:cNvGrpSpPr/>
          <p:nvPr/>
        </p:nvGrpSpPr>
        <p:grpSpPr>
          <a:xfrm>
            <a:off x="3538969" y="2689996"/>
            <a:ext cx="2041743" cy="2220665"/>
            <a:chOff x="3601599" y="2689996"/>
            <a:chExt cx="2041743" cy="2220665"/>
          </a:xfrm>
        </p:grpSpPr>
        <p:sp>
          <p:nvSpPr>
            <p:cNvPr id="12" name="TextBox 11"/>
            <p:cNvSpPr txBox="1"/>
            <p:nvPr/>
          </p:nvSpPr>
          <p:spPr>
            <a:xfrm>
              <a:off x="3656413" y="4510551"/>
              <a:ext cx="1974195" cy="400110"/>
            </a:xfrm>
            <a:prstGeom prst="rect">
              <a:avLst/>
            </a:prstGeom>
            <a:noFill/>
          </p:spPr>
          <p:txBody>
            <a:bodyPr wrap="none" rtlCol="0">
              <a:spAutoFit/>
            </a:bodyPr>
            <a:lstStyle/>
            <a:p>
              <a:pPr algn="ctr" defTabSz="1007933">
                <a:defRPr/>
              </a:pPr>
              <a:r>
                <a:rPr lang="en-US" sz="2000" dirty="0" err="1">
                  <a:solidFill>
                    <a:srgbClr val="1A1A1A"/>
                  </a:solidFill>
                  <a:latin typeface="Segoe UI Semibold"/>
                  <a:cs typeface="Segoe UI" panose="020B0502040204020203" pitchFamily="34" charset="0"/>
                </a:rPr>
                <a:t>Copiar</a:t>
              </a:r>
              <a:r>
                <a:rPr lang="en-US" sz="2000" dirty="0">
                  <a:solidFill>
                    <a:srgbClr val="1A1A1A"/>
                  </a:solidFill>
                  <a:latin typeface="Segoe UI Semibold"/>
                  <a:cs typeface="Segoe UI" panose="020B0502040204020203" pitchFamily="34" charset="0"/>
                </a:rPr>
                <a:t> </a:t>
              </a:r>
              <a:r>
                <a:rPr lang="en-US" sz="2000" dirty="0" err="1">
                  <a:solidFill>
                    <a:srgbClr val="1A1A1A"/>
                  </a:solidFill>
                  <a:latin typeface="Segoe UI Semibold"/>
                  <a:cs typeface="Segoe UI" panose="020B0502040204020203" pitchFamily="34" charset="0"/>
                </a:rPr>
                <a:t>archivos</a:t>
              </a:r>
              <a:endParaRPr lang="en-US" sz="2000" dirty="0">
                <a:solidFill>
                  <a:srgbClr val="1A1A1A"/>
                </a:solidFill>
                <a:latin typeface="Segoe UI Semibold"/>
                <a:cs typeface="Segoe UI" panose="020B0502040204020203" pitchFamily="34" charset="0"/>
              </a:endParaRPr>
            </a:p>
          </p:txBody>
        </p:sp>
        <p:grpSp>
          <p:nvGrpSpPr>
            <p:cNvPr id="36" name="Group 35">
              <a:extLst>
                <a:ext uri="{FF2B5EF4-FFF2-40B4-BE49-F238E27FC236}">
                  <a16:creationId xmlns:a16="http://schemas.microsoft.com/office/drawing/2014/main" id="{F49FB2DB-36CE-4D71-8E77-93C782A63181}"/>
                </a:ext>
              </a:extLst>
            </p:cNvPr>
            <p:cNvGrpSpPr/>
            <p:nvPr/>
          </p:nvGrpSpPr>
          <p:grpSpPr>
            <a:xfrm>
              <a:off x="4068953" y="2689996"/>
              <a:ext cx="1112146" cy="770472"/>
              <a:chOff x="4222460" y="2218236"/>
              <a:chExt cx="1112146" cy="770472"/>
            </a:xfrm>
          </p:grpSpPr>
          <p:sp>
            <p:nvSpPr>
              <p:cNvPr id="22" name="Devices3_EA6C" title="Icon of a cellphone in front of a monitor">
                <a:extLst>
                  <a:ext uri="{FF2B5EF4-FFF2-40B4-BE49-F238E27FC236}">
                    <a16:creationId xmlns:a16="http://schemas.microsoft.com/office/drawing/2014/main" id="{55498270-B8B7-42E0-A6E1-344890CA3136}"/>
                  </a:ext>
                </a:extLst>
              </p:cNvPr>
              <p:cNvSpPr>
                <a:spLocks noChangeAspect="1" noEditPoints="1"/>
              </p:cNvSpPr>
              <p:nvPr/>
            </p:nvSpPr>
            <p:spPr bwMode="auto">
              <a:xfrm>
                <a:off x="4222460" y="2218236"/>
                <a:ext cx="1112146" cy="770472"/>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arrow_11" title="Icon of a circle made of two curved arrows">
                <a:extLst>
                  <a:ext uri="{FF2B5EF4-FFF2-40B4-BE49-F238E27FC236}">
                    <a16:creationId xmlns:a16="http://schemas.microsoft.com/office/drawing/2014/main" id="{FD865525-2F1C-4E80-A17C-382F65BB0A75}"/>
                  </a:ext>
                </a:extLst>
              </p:cNvPr>
              <p:cNvSpPr>
                <a:spLocks noChangeAspect="1" noEditPoints="1"/>
              </p:cNvSpPr>
              <p:nvPr/>
            </p:nvSpPr>
            <p:spPr bwMode="auto">
              <a:xfrm>
                <a:off x="4672183" y="2365812"/>
                <a:ext cx="298562" cy="31189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24" name="arrow_11" title="Icon of a circle made of two curved arrows">
                <a:extLst>
                  <a:ext uri="{FF2B5EF4-FFF2-40B4-BE49-F238E27FC236}">
                    <a16:creationId xmlns:a16="http://schemas.microsoft.com/office/drawing/2014/main" id="{001D9E44-D201-4C61-B321-49BD149DFA20}"/>
                  </a:ext>
                </a:extLst>
              </p:cNvPr>
              <p:cNvSpPr>
                <a:spLocks noChangeAspect="1" noEditPoints="1"/>
              </p:cNvSpPr>
              <p:nvPr/>
            </p:nvSpPr>
            <p:spPr bwMode="auto">
              <a:xfrm>
                <a:off x="4278569" y="2718643"/>
                <a:ext cx="132875" cy="138807"/>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40" name="Straight Connector 39">
              <a:extLst>
                <a:ext uri="{FF2B5EF4-FFF2-40B4-BE49-F238E27FC236}">
                  <a16:creationId xmlns:a16="http://schemas.microsoft.com/office/drawing/2014/main" id="{6296B291-6AD9-41CF-A907-E0E1E81B1ABF}"/>
                </a:ext>
              </a:extLst>
            </p:cNvPr>
            <p:cNvCxnSpPr/>
            <p:nvPr/>
          </p:nvCxnSpPr>
          <p:spPr>
            <a:xfrm>
              <a:off x="3601599" y="4024576"/>
              <a:ext cx="2041743"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0A283C64-0EB5-4028-8031-C790C4E13B11}"/>
              </a:ext>
            </a:extLst>
          </p:cNvPr>
          <p:cNvGrpSpPr/>
          <p:nvPr/>
        </p:nvGrpSpPr>
        <p:grpSpPr>
          <a:xfrm>
            <a:off x="6450481" y="2319493"/>
            <a:ext cx="2041743" cy="2591168"/>
            <a:chOff x="6513111" y="2319493"/>
            <a:chExt cx="2041743" cy="2591168"/>
          </a:xfrm>
        </p:grpSpPr>
        <p:sp>
          <p:nvSpPr>
            <p:cNvPr id="13" name="TextBox 12"/>
            <p:cNvSpPr txBox="1"/>
            <p:nvPr/>
          </p:nvSpPr>
          <p:spPr>
            <a:xfrm>
              <a:off x="6569215" y="4510551"/>
              <a:ext cx="1981440" cy="400110"/>
            </a:xfrm>
            <a:prstGeom prst="rect">
              <a:avLst/>
            </a:prstGeom>
            <a:noFill/>
          </p:spPr>
          <p:txBody>
            <a:bodyPr wrap="none" rtlCol="0">
              <a:spAutoFit/>
            </a:bodyPr>
            <a:lstStyle/>
            <a:p>
              <a:pPr algn="ctr" defTabSz="1007933">
                <a:defRPr/>
              </a:pPr>
              <a:r>
                <a:rPr lang="en-US" sz="2000" dirty="0" err="1">
                  <a:solidFill>
                    <a:srgbClr val="1A1A1A"/>
                  </a:solidFill>
                  <a:latin typeface="Segoe UI Semibold"/>
                  <a:cs typeface="Segoe UI" panose="020B0502040204020203" pitchFamily="34" charset="0"/>
                </a:rPr>
                <a:t>Recopilar</a:t>
              </a:r>
              <a:r>
                <a:rPr lang="en-US" sz="2000" dirty="0">
                  <a:solidFill>
                    <a:srgbClr val="1A1A1A"/>
                  </a:solidFill>
                  <a:latin typeface="Segoe UI Semibold"/>
                  <a:cs typeface="Segoe UI" panose="020B0502040204020203" pitchFamily="34" charset="0"/>
                </a:rPr>
                <a:t> </a:t>
              </a:r>
              <a:r>
                <a:rPr lang="en-US" sz="2000" dirty="0" err="1">
                  <a:solidFill>
                    <a:srgbClr val="1A1A1A"/>
                  </a:solidFill>
                  <a:latin typeface="Segoe UI Semibold"/>
                  <a:cs typeface="Segoe UI" panose="020B0502040204020203" pitchFamily="34" charset="0"/>
                </a:rPr>
                <a:t>datos</a:t>
              </a:r>
              <a:endParaRPr lang="en-US" sz="2000" dirty="0">
                <a:solidFill>
                  <a:srgbClr val="1A1A1A"/>
                </a:solidFill>
                <a:latin typeface="Segoe UI Semibold"/>
                <a:cs typeface="Segoe UI" panose="020B0502040204020203" pitchFamily="34" charset="0"/>
              </a:endParaRPr>
            </a:p>
          </p:txBody>
        </p:sp>
        <p:grpSp>
          <p:nvGrpSpPr>
            <p:cNvPr id="37" name="Group 36">
              <a:extLst>
                <a:ext uri="{FF2B5EF4-FFF2-40B4-BE49-F238E27FC236}">
                  <a16:creationId xmlns:a16="http://schemas.microsoft.com/office/drawing/2014/main" id="{8015AB55-699F-4779-BB68-C90A7BBFACEE}"/>
                </a:ext>
              </a:extLst>
            </p:cNvPr>
            <p:cNvGrpSpPr/>
            <p:nvPr/>
          </p:nvGrpSpPr>
          <p:grpSpPr>
            <a:xfrm>
              <a:off x="7078419" y="2319493"/>
              <a:ext cx="947932" cy="1140974"/>
              <a:chOff x="6684565" y="2673261"/>
              <a:chExt cx="947932" cy="1140974"/>
            </a:xfrm>
          </p:grpSpPr>
          <p:sp>
            <p:nvSpPr>
              <p:cNvPr id="25" name="FolderOpen_E838" title="Icon of an open folder">
                <a:extLst>
                  <a:ext uri="{FF2B5EF4-FFF2-40B4-BE49-F238E27FC236}">
                    <a16:creationId xmlns:a16="http://schemas.microsoft.com/office/drawing/2014/main" id="{AE976E1D-0ADF-4AEF-A2D4-347235F326BC}"/>
                  </a:ext>
                </a:extLst>
              </p:cNvPr>
              <p:cNvSpPr>
                <a:spLocks noChangeAspect="1"/>
              </p:cNvSpPr>
              <p:nvPr/>
            </p:nvSpPr>
            <p:spPr bwMode="auto">
              <a:xfrm rot="16200000">
                <a:off x="6814838" y="2996577"/>
                <a:ext cx="687385" cy="947932"/>
              </a:xfrm>
              <a:custGeom>
                <a:avLst/>
                <a:gdLst>
                  <a:gd name="T0" fmla="*/ 0 w 2750"/>
                  <a:gd name="T1" fmla="*/ 0 h 3792"/>
                  <a:gd name="T2" fmla="*/ 963 w 2750"/>
                  <a:gd name="T3" fmla="*/ 963 h 3792"/>
                  <a:gd name="T4" fmla="*/ 1000 w 2750"/>
                  <a:gd name="T5" fmla="*/ 1052 h 3792"/>
                  <a:gd name="T6" fmla="*/ 1000 w 2750"/>
                  <a:gd name="T7" fmla="*/ 2313 h 3792"/>
                  <a:gd name="T8" fmla="*/ 875 w 2750"/>
                  <a:gd name="T9" fmla="*/ 2625 h 3792"/>
                  <a:gd name="T10" fmla="*/ 750 w 2750"/>
                  <a:gd name="T11" fmla="*/ 2938 h 3792"/>
                  <a:gd name="T12" fmla="*/ 750 w 2750"/>
                  <a:gd name="T13" fmla="*/ 3625 h 3792"/>
                  <a:gd name="T14" fmla="*/ 537 w 2750"/>
                  <a:gd name="T15" fmla="*/ 3713 h 3792"/>
                  <a:gd name="T16" fmla="*/ 0 w 2750"/>
                  <a:gd name="T17" fmla="*/ 3177 h 3792"/>
                  <a:gd name="T18" fmla="*/ 0 w 2750"/>
                  <a:gd name="T19" fmla="*/ 0 h 3792"/>
                  <a:gd name="T20" fmla="*/ 2375 w 2750"/>
                  <a:gd name="T21" fmla="*/ 0 h 3792"/>
                  <a:gd name="T22" fmla="*/ 2500 w 2750"/>
                  <a:gd name="T23" fmla="*/ 125 h 3792"/>
                  <a:gd name="T24" fmla="*/ 2500 w 2750"/>
                  <a:gd name="T25" fmla="*/ 1937 h 3792"/>
                  <a:gd name="T26" fmla="*/ 2625 w 2750"/>
                  <a:gd name="T27" fmla="*/ 2250 h 3792"/>
                  <a:gd name="T28" fmla="*/ 2750 w 2750"/>
                  <a:gd name="T29" fmla="*/ 2562 h 3792"/>
                  <a:gd name="T30" fmla="*/ 2750 w 2750"/>
                  <a:gd name="T31" fmla="*/ 3125 h 3792"/>
                  <a:gd name="T32" fmla="*/ 2625 w 2750"/>
                  <a:gd name="T33" fmla="*/ 3250 h 3792"/>
                  <a:gd name="T34" fmla="*/ 750 w 2750"/>
                  <a:gd name="T35" fmla="*/ 3250 h 3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0" h="3792">
                    <a:moveTo>
                      <a:pt x="0" y="0"/>
                    </a:moveTo>
                    <a:cubicBezTo>
                      <a:pt x="963" y="963"/>
                      <a:pt x="963" y="963"/>
                      <a:pt x="963" y="963"/>
                    </a:cubicBezTo>
                    <a:cubicBezTo>
                      <a:pt x="987" y="987"/>
                      <a:pt x="1000" y="1019"/>
                      <a:pt x="1000" y="1052"/>
                    </a:cubicBezTo>
                    <a:cubicBezTo>
                      <a:pt x="1000" y="2313"/>
                      <a:pt x="1000" y="2313"/>
                      <a:pt x="1000" y="2313"/>
                    </a:cubicBezTo>
                    <a:cubicBezTo>
                      <a:pt x="1000" y="2435"/>
                      <a:pt x="952" y="2545"/>
                      <a:pt x="875" y="2625"/>
                    </a:cubicBezTo>
                    <a:cubicBezTo>
                      <a:pt x="798" y="2705"/>
                      <a:pt x="750" y="2815"/>
                      <a:pt x="750" y="2938"/>
                    </a:cubicBezTo>
                    <a:cubicBezTo>
                      <a:pt x="750" y="3625"/>
                      <a:pt x="750" y="3625"/>
                      <a:pt x="750" y="3625"/>
                    </a:cubicBezTo>
                    <a:cubicBezTo>
                      <a:pt x="750" y="3736"/>
                      <a:pt x="615" y="3792"/>
                      <a:pt x="537" y="3713"/>
                    </a:cubicBezTo>
                    <a:cubicBezTo>
                      <a:pt x="0" y="3177"/>
                      <a:pt x="0" y="3177"/>
                      <a:pt x="0" y="3177"/>
                    </a:cubicBezTo>
                    <a:cubicBezTo>
                      <a:pt x="0" y="0"/>
                      <a:pt x="0" y="0"/>
                      <a:pt x="0" y="0"/>
                    </a:cubicBezTo>
                    <a:cubicBezTo>
                      <a:pt x="2375" y="0"/>
                      <a:pt x="2375" y="0"/>
                      <a:pt x="2375" y="0"/>
                    </a:cubicBezTo>
                    <a:cubicBezTo>
                      <a:pt x="2444" y="0"/>
                      <a:pt x="2500" y="56"/>
                      <a:pt x="2500" y="125"/>
                    </a:cubicBezTo>
                    <a:cubicBezTo>
                      <a:pt x="2500" y="1937"/>
                      <a:pt x="2500" y="1937"/>
                      <a:pt x="2500" y="1937"/>
                    </a:cubicBezTo>
                    <a:cubicBezTo>
                      <a:pt x="2500" y="2060"/>
                      <a:pt x="2548" y="2170"/>
                      <a:pt x="2625" y="2250"/>
                    </a:cubicBezTo>
                    <a:cubicBezTo>
                      <a:pt x="2702" y="2330"/>
                      <a:pt x="2750" y="2440"/>
                      <a:pt x="2750" y="2562"/>
                    </a:cubicBezTo>
                    <a:cubicBezTo>
                      <a:pt x="2750" y="3125"/>
                      <a:pt x="2750" y="3125"/>
                      <a:pt x="2750" y="3125"/>
                    </a:cubicBezTo>
                    <a:cubicBezTo>
                      <a:pt x="2750" y="3194"/>
                      <a:pt x="2694" y="3250"/>
                      <a:pt x="2625" y="3250"/>
                    </a:cubicBezTo>
                    <a:cubicBezTo>
                      <a:pt x="750" y="3250"/>
                      <a:pt x="750" y="3250"/>
                      <a:pt x="750" y="325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33" name="Group 32">
                <a:extLst>
                  <a:ext uri="{FF2B5EF4-FFF2-40B4-BE49-F238E27FC236}">
                    <a16:creationId xmlns:a16="http://schemas.microsoft.com/office/drawing/2014/main" id="{C4548705-8034-4D79-AA59-9CC2A74B4B5E}"/>
                  </a:ext>
                </a:extLst>
              </p:cNvPr>
              <p:cNvGrpSpPr/>
              <p:nvPr/>
            </p:nvGrpSpPr>
            <p:grpSpPr>
              <a:xfrm>
                <a:off x="6927431" y="2673261"/>
                <a:ext cx="549702" cy="954856"/>
                <a:chOff x="6927430" y="1780483"/>
                <a:chExt cx="549702" cy="954856"/>
              </a:xfrm>
            </p:grpSpPr>
            <p:grpSp>
              <p:nvGrpSpPr>
                <p:cNvPr id="16" name="Group 15">
                  <a:extLst>
                    <a:ext uri="{FF2B5EF4-FFF2-40B4-BE49-F238E27FC236}">
                      <a16:creationId xmlns:a16="http://schemas.microsoft.com/office/drawing/2014/main" id="{779AD1CB-6C63-4E12-985D-A20326B3DFA3}"/>
                    </a:ext>
                  </a:extLst>
                </p:cNvPr>
                <p:cNvGrpSpPr/>
                <p:nvPr/>
              </p:nvGrpSpPr>
              <p:grpSpPr>
                <a:xfrm>
                  <a:off x="6927430" y="2272728"/>
                  <a:ext cx="549702" cy="462611"/>
                  <a:chOff x="6942612" y="2247592"/>
                  <a:chExt cx="579571" cy="487748"/>
                </a:xfrm>
              </p:grpSpPr>
              <p:pic>
                <p:nvPicPr>
                  <p:cNvPr id="15" name="Picture 14">
                    <a:extLst>
                      <a:ext uri="{FF2B5EF4-FFF2-40B4-BE49-F238E27FC236}">
                        <a16:creationId xmlns:a16="http://schemas.microsoft.com/office/drawing/2014/main" id="{A078ABAF-DAA6-403B-8AF7-1AE45D9BE05E}"/>
                      </a:ext>
                    </a:extLst>
                  </p:cNvPr>
                  <p:cNvPicPr>
                    <a:picLocks noChangeAspect="1"/>
                  </p:cNvPicPr>
                  <p:nvPr/>
                </p:nvPicPr>
                <p:blipFill rotWithShape="1">
                  <a:blip r:embed="rId3"/>
                  <a:srcRect t="1" b="10696"/>
                  <a:stretch/>
                </p:blipFill>
                <p:spPr>
                  <a:xfrm>
                    <a:off x="6942612" y="2247592"/>
                    <a:ext cx="554784" cy="430112"/>
                  </a:xfrm>
                  <a:prstGeom prst="rect">
                    <a:avLst/>
                  </a:prstGeom>
                </p:spPr>
              </p:pic>
              <p:pic>
                <p:nvPicPr>
                  <p:cNvPr id="28" name="Picture 27">
                    <a:extLst>
                      <a:ext uri="{FF2B5EF4-FFF2-40B4-BE49-F238E27FC236}">
                        <a16:creationId xmlns:a16="http://schemas.microsoft.com/office/drawing/2014/main" id="{83C7CA94-F563-4013-9EF6-4C6BE71BADBC}"/>
                      </a:ext>
                    </a:extLst>
                  </p:cNvPr>
                  <p:cNvPicPr>
                    <a:picLocks noChangeAspect="1"/>
                  </p:cNvPicPr>
                  <p:nvPr/>
                </p:nvPicPr>
                <p:blipFill rotWithShape="1">
                  <a:blip r:embed="rId3"/>
                  <a:srcRect l="81466" t="89304" r="-4135" b="-1271"/>
                  <a:stretch/>
                </p:blipFill>
                <p:spPr>
                  <a:xfrm>
                    <a:off x="7396420" y="2677704"/>
                    <a:ext cx="125763" cy="57636"/>
                  </a:xfrm>
                  <a:prstGeom prst="rect">
                    <a:avLst/>
                  </a:prstGeom>
                </p:spPr>
              </p:pic>
            </p:grpSp>
            <p:pic>
              <p:nvPicPr>
                <p:cNvPr id="31" name="Picture 30">
                  <a:extLst>
                    <a:ext uri="{FF2B5EF4-FFF2-40B4-BE49-F238E27FC236}">
                      <a16:creationId xmlns:a16="http://schemas.microsoft.com/office/drawing/2014/main" id="{EF38D4E6-9C9A-4BB8-BCE1-27A23D1CCC1E}"/>
                    </a:ext>
                  </a:extLst>
                </p:cNvPr>
                <p:cNvPicPr>
                  <a:picLocks noChangeAspect="1"/>
                </p:cNvPicPr>
                <p:nvPr/>
              </p:nvPicPr>
              <p:blipFill rotWithShape="1">
                <a:blip r:embed="rId3"/>
                <a:srcRect t="2" b="-7285"/>
                <a:stretch/>
              </p:blipFill>
              <p:spPr>
                <a:xfrm>
                  <a:off x="6927430" y="1780483"/>
                  <a:ext cx="526192" cy="490082"/>
                </a:xfrm>
                <a:prstGeom prst="rect">
                  <a:avLst/>
                </a:prstGeom>
              </p:spPr>
            </p:pic>
          </p:grpSp>
        </p:grpSp>
        <p:cxnSp>
          <p:nvCxnSpPr>
            <p:cNvPr id="41" name="Straight Connector 40">
              <a:extLst>
                <a:ext uri="{FF2B5EF4-FFF2-40B4-BE49-F238E27FC236}">
                  <a16:creationId xmlns:a16="http://schemas.microsoft.com/office/drawing/2014/main" id="{06B705C9-4218-48DA-9948-7D6290449CCF}"/>
                </a:ext>
              </a:extLst>
            </p:cNvPr>
            <p:cNvCxnSpPr/>
            <p:nvPr/>
          </p:nvCxnSpPr>
          <p:spPr>
            <a:xfrm>
              <a:off x="6513111" y="4024576"/>
              <a:ext cx="2041743"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3D8807-9222-440B-8A6D-63F0B182FA12}"/>
              </a:ext>
            </a:extLst>
          </p:cNvPr>
          <p:cNvGrpSpPr/>
          <p:nvPr/>
        </p:nvGrpSpPr>
        <p:grpSpPr>
          <a:xfrm>
            <a:off x="8733776" y="2570167"/>
            <a:ext cx="3249286" cy="2340494"/>
            <a:chOff x="8796406" y="2570167"/>
            <a:chExt cx="3249286" cy="2340494"/>
          </a:xfrm>
        </p:grpSpPr>
        <p:sp>
          <p:nvSpPr>
            <p:cNvPr id="14" name="TextBox 13"/>
            <p:cNvSpPr txBox="1"/>
            <p:nvPr/>
          </p:nvSpPr>
          <p:spPr>
            <a:xfrm>
              <a:off x="8796406" y="4510551"/>
              <a:ext cx="3249286" cy="400110"/>
            </a:xfrm>
            <a:prstGeom prst="rect">
              <a:avLst/>
            </a:prstGeom>
            <a:noFill/>
          </p:spPr>
          <p:txBody>
            <a:bodyPr wrap="none" rtlCol="0">
              <a:spAutoFit/>
            </a:bodyPr>
            <a:lstStyle/>
            <a:p>
              <a:pPr algn="ctr" defTabSz="1007933">
                <a:defRPr/>
              </a:pPr>
              <a:r>
                <a:rPr lang="en-US" sz="2000" dirty="0" err="1">
                  <a:solidFill>
                    <a:srgbClr val="1A1A1A"/>
                  </a:solidFill>
                  <a:latin typeface="Segoe UI Semibold"/>
                  <a:cs typeface="Segoe UI" panose="020B0502040204020203" pitchFamily="34" charset="0"/>
                </a:rPr>
                <a:t>Automatizar</a:t>
              </a:r>
              <a:r>
                <a:rPr lang="en-US" sz="2000" dirty="0">
                  <a:solidFill>
                    <a:srgbClr val="1A1A1A"/>
                  </a:solidFill>
                  <a:latin typeface="Segoe UI Semibold"/>
                  <a:cs typeface="Segoe UI" panose="020B0502040204020203" pitchFamily="34" charset="0"/>
                </a:rPr>
                <a:t> </a:t>
              </a:r>
              <a:r>
                <a:rPr lang="en-US" sz="2000" dirty="0" err="1">
                  <a:solidFill>
                    <a:srgbClr val="1A1A1A"/>
                  </a:solidFill>
                  <a:latin typeface="Segoe UI Semibold"/>
                  <a:cs typeface="Segoe UI" panose="020B0502040204020203" pitchFamily="34" charset="0"/>
                </a:rPr>
                <a:t>aprobaciones</a:t>
              </a:r>
              <a:endParaRPr lang="en-US" sz="2000" dirty="0">
                <a:solidFill>
                  <a:srgbClr val="1A1A1A"/>
                </a:solidFill>
                <a:latin typeface="Segoe UI Semibold"/>
                <a:cs typeface="Segoe UI" panose="020B0502040204020203" pitchFamily="34" charset="0"/>
              </a:endParaRPr>
            </a:p>
          </p:txBody>
        </p:sp>
        <p:sp>
          <p:nvSpPr>
            <p:cNvPr id="34" name="Trackers_EADF" title="Icon of a clipboard with a checklist on it">
              <a:extLst>
                <a:ext uri="{FF2B5EF4-FFF2-40B4-BE49-F238E27FC236}">
                  <a16:creationId xmlns:a16="http://schemas.microsoft.com/office/drawing/2014/main" id="{4E463EBF-BF12-4BE0-B534-DD5F5468112D}"/>
                </a:ext>
              </a:extLst>
            </p:cNvPr>
            <p:cNvSpPr>
              <a:spLocks noChangeAspect="1" noEditPoints="1"/>
            </p:cNvSpPr>
            <p:nvPr/>
          </p:nvSpPr>
          <p:spPr bwMode="auto">
            <a:xfrm>
              <a:off x="10087617" y="2570167"/>
              <a:ext cx="667888" cy="910695"/>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42" name="Straight Connector 41">
              <a:extLst>
                <a:ext uri="{FF2B5EF4-FFF2-40B4-BE49-F238E27FC236}">
                  <a16:creationId xmlns:a16="http://schemas.microsoft.com/office/drawing/2014/main" id="{E3139F67-CA69-421E-B641-C15FF3A7F8C8}"/>
                </a:ext>
              </a:extLst>
            </p:cNvPr>
            <p:cNvCxnSpPr/>
            <p:nvPr/>
          </p:nvCxnSpPr>
          <p:spPr>
            <a:xfrm>
              <a:off x="9424624" y="4024576"/>
              <a:ext cx="2041743"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23792927-16A3-4DDD-8451-C81C502DD63B}"/>
              </a:ext>
            </a:extLst>
          </p:cNvPr>
          <p:cNvGrpSpPr/>
          <p:nvPr/>
        </p:nvGrpSpPr>
        <p:grpSpPr>
          <a:xfrm>
            <a:off x="260351" y="2689996"/>
            <a:ext cx="2821735" cy="2220665"/>
            <a:chOff x="322981" y="2689996"/>
            <a:chExt cx="2821735" cy="2220665"/>
          </a:xfrm>
        </p:grpSpPr>
        <p:grpSp>
          <p:nvGrpSpPr>
            <p:cNvPr id="35" name="Group 34">
              <a:extLst>
                <a:ext uri="{FF2B5EF4-FFF2-40B4-BE49-F238E27FC236}">
                  <a16:creationId xmlns:a16="http://schemas.microsoft.com/office/drawing/2014/main" id="{8F30021C-A9AE-4EC0-BD32-B863EA1A13A4}"/>
                </a:ext>
              </a:extLst>
            </p:cNvPr>
            <p:cNvGrpSpPr/>
            <p:nvPr/>
          </p:nvGrpSpPr>
          <p:grpSpPr>
            <a:xfrm>
              <a:off x="1133052" y="2689996"/>
              <a:ext cx="1281278" cy="829601"/>
              <a:chOff x="1587182" y="3802959"/>
              <a:chExt cx="954960" cy="618317"/>
            </a:xfrm>
          </p:grpSpPr>
          <p:sp>
            <p:nvSpPr>
              <p:cNvPr id="5" name="Speech Bubble: Rectangle 4">
                <a:extLst>
                  <a:ext uri="{FF2B5EF4-FFF2-40B4-BE49-F238E27FC236}">
                    <a16:creationId xmlns:a16="http://schemas.microsoft.com/office/drawing/2014/main" id="{023CAD3F-AA7F-4E0E-9648-BEB559291FD5}"/>
                  </a:ext>
                </a:extLst>
              </p:cNvPr>
              <p:cNvSpPr/>
              <p:nvPr/>
            </p:nvSpPr>
            <p:spPr bwMode="auto">
              <a:xfrm>
                <a:off x="1889025" y="3802959"/>
                <a:ext cx="653117" cy="358566"/>
              </a:xfrm>
              <a:prstGeom prst="wedgeRectCallout">
                <a:avLst>
                  <a:gd name="adj1" fmla="val 8399"/>
                  <a:gd name="adj2" fmla="val 87599"/>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sp>
            <p:nvSpPr>
              <p:cNvPr id="17" name="signal" title="Icon of a communication signal">
                <a:extLst>
                  <a:ext uri="{FF2B5EF4-FFF2-40B4-BE49-F238E27FC236}">
                    <a16:creationId xmlns:a16="http://schemas.microsoft.com/office/drawing/2014/main" id="{ED4B32B9-64D8-4EA7-8FA5-6E9E2F10D4B8}"/>
                  </a:ext>
                </a:extLst>
              </p:cNvPr>
              <p:cNvSpPr>
                <a:spLocks noChangeAspect="1" noEditPoints="1"/>
              </p:cNvSpPr>
              <p:nvPr/>
            </p:nvSpPr>
            <p:spPr bwMode="auto">
              <a:xfrm>
                <a:off x="1607089" y="3894634"/>
                <a:ext cx="242120" cy="274801"/>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030E9F37-7232-412A-A9C4-C33A2D007E43}"/>
                  </a:ext>
                </a:extLst>
              </p:cNvPr>
              <p:cNvSpPr/>
              <p:nvPr/>
            </p:nvSpPr>
            <p:spPr bwMode="auto">
              <a:xfrm>
                <a:off x="1587182" y="4139340"/>
                <a:ext cx="281936" cy="281936"/>
              </a:xfrm>
              <a:prstGeom prst="round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46642F15-5171-4CEA-A7C2-DFE26268B12F}"/>
                  </a:ext>
                </a:extLst>
              </p:cNvPr>
              <p:cNvSpPr/>
              <p:nvPr/>
            </p:nvSpPr>
            <p:spPr bwMode="auto">
              <a:xfrm>
                <a:off x="1806639" y="4088765"/>
                <a:ext cx="121245" cy="121245"/>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39" name="Straight Connector 38">
              <a:extLst>
                <a:ext uri="{FF2B5EF4-FFF2-40B4-BE49-F238E27FC236}">
                  <a16:creationId xmlns:a16="http://schemas.microsoft.com/office/drawing/2014/main" id="{2AEAC32E-D6D1-4743-93E2-9E06B9A64699}"/>
                </a:ext>
              </a:extLst>
            </p:cNvPr>
            <p:cNvCxnSpPr/>
            <p:nvPr/>
          </p:nvCxnSpPr>
          <p:spPr>
            <a:xfrm>
              <a:off x="690087" y="4024576"/>
              <a:ext cx="2041743"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7CFD028-7449-4613-B1FB-CD4B7393D41F}"/>
                </a:ext>
              </a:extLst>
            </p:cNvPr>
            <p:cNvSpPr txBox="1"/>
            <p:nvPr/>
          </p:nvSpPr>
          <p:spPr>
            <a:xfrm>
              <a:off x="322981" y="4510551"/>
              <a:ext cx="2821735" cy="400110"/>
            </a:xfrm>
            <a:prstGeom prst="rect">
              <a:avLst/>
            </a:prstGeom>
            <a:noFill/>
          </p:spPr>
          <p:txBody>
            <a:bodyPr wrap="none" rtlCol="0">
              <a:spAutoFit/>
            </a:bodyPr>
            <a:lstStyle/>
            <a:p>
              <a:pPr algn="ctr" defTabSz="1007933">
                <a:defRPr/>
              </a:pPr>
              <a:r>
                <a:rPr lang="en-US" sz="2000" dirty="0" err="1">
                  <a:solidFill>
                    <a:srgbClr val="1A1A1A"/>
                  </a:solidFill>
                  <a:latin typeface="Segoe UI Semibold"/>
                  <a:cs typeface="Segoe UI" panose="020B0502040204020203" pitchFamily="34" charset="0"/>
                </a:rPr>
                <a:t>Obtener</a:t>
              </a:r>
              <a:r>
                <a:rPr lang="en-US" sz="2000" dirty="0">
                  <a:solidFill>
                    <a:srgbClr val="1A1A1A"/>
                  </a:solidFill>
                  <a:latin typeface="Segoe UI Semibold"/>
                  <a:cs typeface="Segoe UI" panose="020B0502040204020203" pitchFamily="34" charset="0"/>
                </a:rPr>
                <a:t> </a:t>
              </a:r>
              <a:r>
                <a:rPr lang="en-US" sz="2000" dirty="0" err="1">
                  <a:solidFill>
                    <a:srgbClr val="1A1A1A"/>
                  </a:solidFill>
                  <a:latin typeface="Segoe UI Semibold"/>
                  <a:cs typeface="Segoe UI" panose="020B0502040204020203" pitchFamily="34" charset="0"/>
                </a:rPr>
                <a:t>notificaciones</a:t>
              </a:r>
              <a:endParaRPr lang="en-US" sz="2000" dirty="0">
                <a:solidFill>
                  <a:srgbClr val="1A1A1A"/>
                </a:solidFill>
                <a:latin typeface="Segoe UI Semibold"/>
                <a:cs typeface="Segoe UI" panose="020B0502040204020203" pitchFamily="34" charset="0"/>
              </a:endParaRPr>
            </a:p>
          </p:txBody>
        </p:sp>
      </p:grpSp>
    </p:spTree>
    <p:extLst>
      <p:ext uri="{BB962C8B-B14F-4D97-AF65-F5344CB8AC3E}">
        <p14:creationId xmlns:p14="http://schemas.microsoft.com/office/powerpoint/2010/main" val="1899547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1000" fill="hold"/>
                                        <p:tgtEl>
                                          <p:spTgt spid="48"/>
                                        </p:tgtEl>
                                        <p:attrNameLst>
                                          <p:attrName>ppt_x</p:attrName>
                                        </p:attrNameLst>
                                      </p:cBhvr>
                                      <p:tavLst>
                                        <p:tav tm="0">
                                          <p:val>
                                            <p:strVal val="1+#ppt_w/2"/>
                                          </p:val>
                                        </p:tav>
                                        <p:tav tm="100000">
                                          <p:val>
                                            <p:strVal val="#ppt_x"/>
                                          </p:val>
                                        </p:tav>
                                      </p:tavLst>
                                    </p:anim>
                                    <p:anim calcmode="lin" valueType="num">
                                      <p:cBhvr additive="base">
                                        <p:cTn id="8" dur="1000" fill="hold"/>
                                        <p:tgtEl>
                                          <p:spTgt spid="4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1000" fill="hold"/>
                                        <p:tgtEl>
                                          <p:spTgt spid="49"/>
                                        </p:tgtEl>
                                        <p:attrNameLst>
                                          <p:attrName>ppt_x</p:attrName>
                                        </p:attrNameLst>
                                      </p:cBhvr>
                                      <p:tavLst>
                                        <p:tav tm="0">
                                          <p:val>
                                            <p:strVal val="1+#ppt_w/2"/>
                                          </p:val>
                                        </p:tav>
                                        <p:tav tm="100000">
                                          <p:val>
                                            <p:strVal val="#ppt_x"/>
                                          </p:val>
                                        </p:tav>
                                      </p:tavLst>
                                    </p:anim>
                                    <p:anim calcmode="lin" valueType="num">
                                      <p:cBhvr additive="base">
                                        <p:cTn id="12" dur="1000" fill="hold"/>
                                        <p:tgtEl>
                                          <p:spTgt spid="4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1000" fill="hold"/>
                                        <p:tgtEl>
                                          <p:spTgt spid="50"/>
                                        </p:tgtEl>
                                        <p:attrNameLst>
                                          <p:attrName>ppt_x</p:attrName>
                                        </p:attrNameLst>
                                      </p:cBhvr>
                                      <p:tavLst>
                                        <p:tav tm="0">
                                          <p:val>
                                            <p:strVal val="1+#ppt_w/2"/>
                                          </p:val>
                                        </p:tav>
                                        <p:tav tm="100000">
                                          <p:val>
                                            <p:strVal val="#ppt_x"/>
                                          </p:val>
                                        </p:tav>
                                      </p:tavLst>
                                    </p:anim>
                                    <p:anim calcmode="lin" valueType="num">
                                      <p:cBhvr additive="base">
                                        <p:cTn id="16" dur="1000" fill="hold"/>
                                        <p:tgtEl>
                                          <p:spTgt spid="50"/>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1000" fill="hold"/>
                                        <p:tgtEl>
                                          <p:spTgt spid="51"/>
                                        </p:tgtEl>
                                        <p:attrNameLst>
                                          <p:attrName>ppt_x</p:attrName>
                                        </p:attrNameLst>
                                      </p:cBhvr>
                                      <p:tavLst>
                                        <p:tav tm="0">
                                          <p:val>
                                            <p:strVal val="1+#ppt_w/2"/>
                                          </p:val>
                                        </p:tav>
                                        <p:tav tm="100000">
                                          <p:val>
                                            <p:strVal val="#ppt_x"/>
                                          </p:val>
                                        </p:tav>
                                      </p:tavLst>
                                    </p:anim>
                                    <p:anim calcmode="lin" valueType="num">
                                      <p:cBhvr additive="base">
                                        <p:cTn id="20" dur="10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BC11F8-1670-4318-A153-4EEFB0894748}"/>
              </a:ext>
            </a:extLst>
          </p:cNvPr>
          <p:cNvPicPr>
            <a:picLocks noChangeAspect="1"/>
          </p:cNvPicPr>
          <p:nvPr/>
        </p:nvPicPr>
        <p:blipFill>
          <a:blip r:embed="rId3"/>
          <a:stretch>
            <a:fillRect/>
          </a:stretch>
        </p:blipFill>
        <p:spPr>
          <a:xfrm>
            <a:off x="6861139" y="2957178"/>
            <a:ext cx="1239234" cy="943643"/>
          </a:xfrm>
          <a:prstGeom prst="rect">
            <a:avLst/>
          </a:prstGeom>
        </p:spPr>
      </p:pic>
      <p:sp>
        <p:nvSpPr>
          <p:cNvPr id="2" name="Title 1"/>
          <p:cNvSpPr>
            <a:spLocks noGrp="1"/>
          </p:cNvSpPr>
          <p:nvPr>
            <p:ph type="title"/>
          </p:nvPr>
        </p:nvSpPr>
        <p:spPr>
          <a:xfrm>
            <a:off x="702905" y="3057450"/>
            <a:ext cx="6025699" cy="743100"/>
          </a:xfrm>
        </p:spPr>
        <p:txBody>
          <a:bodyPr/>
          <a:lstStyle/>
          <a:p>
            <a:r>
              <a:rPr lang="en-US" dirty="0"/>
              <a:t>Microsoft PowerApps</a:t>
            </a:r>
          </a:p>
        </p:txBody>
      </p:sp>
    </p:spTree>
    <p:extLst>
      <p:ext uri="{BB962C8B-B14F-4D97-AF65-F5344CB8AC3E}">
        <p14:creationId xmlns:p14="http://schemas.microsoft.com/office/powerpoint/2010/main" val="3997761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clrChange>
              <a:clrFrom>
                <a:srgbClr val="FFFFFF"/>
              </a:clrFrom>
              <a:clrTo>
                <a:srgbClr val="FFFFFF">
                  <a:alpha val="0"/>
                </a:srgbClr>
              </a:clrTo>
            </a:clrChange>
            <a:biLevel thresh="25000"/>
            <a:extLst>
              <a:ext uri="{BEBA8EAE-BF5A-486C-A8C5-ECC9F3942E4B}">
                <a14:imgProps xmlns:a14="http://schemas.microsoft.com/office/drawing/2010/main">
                  <a14:imgLayer r:embed="rId4">
                    <a14:imgEffect>
                      <a14:brightnessContrast bright="40000" contrast="40000"/>
                    </a14:imgEffect>
                  </a14:imgLayer>
                </a14:imgProps>
              </a:ext>
            </a:extLst>
          </a:blip>
          <a:srcRect l="37339" t="10246" r="39835" b="36502"/>
          <a:stretch/>
        </p:blipFill>
        <p:spPr>
          <a:xfrm>
            <a:off x="4947475" y="2999163"/>
            <a:ext cx="2505770" cy="1892959"/>
          </a:xfrm>
          <a:prstGeom prst="rect">
            <a:avLst/>
          </a:prstGeom>
        </p:spPr>
      </p:pic>
      <p:grpSp>
        <p:nvGrpSpPr>
          <p:cNvPr id="19" name="Group 18"/>
          <p:cNvGrpSpPr/>
          <p:nvPr/>
        </p:nvGrpSpPr>
        <p:grpSpPr>
          <a:xfrm>
            <a:off x="699699" y="2277001"/>
            <a:ext cx="2275563" cy="1540037"/>
            <a:chOff x="637240" y="2236256"/>
            <a:chExt cx="2321314" cy="1571001"/>
          </a:xfrm>
        </p:grpSpPr>
        <p:sp>
          <p:nvSpPr>
            <p:cNvPr id="2" name="Rectangle 1"/>
            <p:cNvSpPr/>
            <p:nvPr/>
          </p:nvSpPr>
          <p:spPr>
            <a:xfrm>
              <a:off x="637240" y="2236256"/>
              <a:ext cx="2321314" cy="1571001"/>
            </a:xfrm>
            <a:prstGeom prst="rect">
              <a:avLst/>
            </a:prstGeom>
          </p:spPr>
          <p:txBody>
            <a:bodyPr wrap="square">
              <a:spAutoFit/>
            </a:bodyPr>
            <a:lstStyle/>
            <a:p>
              <a:pPr algn="r" defTabSz="896258">
                <a:defRPr/>
              </a:pPr>
              <a:r>
                <a:rPr lang="en-US" sz="1568" kern="0" dirty="0">
                  <a:solidFill>
                    <a:srgbClr val="E3008C"/>
                  </a:solidFill>
                  <a:cs typeface="Segoe UI Light" panose="020B0502040204020203" pitchFamily="34" charset="0"/>
                </a:rPr>
                <a:t>Formularios y pantallas a medida</a:t>
              </a:r>
              <a:r>
                <a:rPr lang="en-US" sz="1568" kern="0" dirty="0">
                  <a:solidFill>
                    <a:srgbClr val="1A1A1A"/>
                  </a:solidFill>
                  <a:latin typeface="Segoe UI"/>
                  <a:cs typeface="Segoe UI Light" panose="020B0502040204020203" pitchFamily="34" charset="0"/>
                </a:rPr>
                <a:t> </a:t>
              </a:r>
            </a:p>
            <a:p>
              <a:pPr algn="r" defTabSz="896258">
                <a:defRPr/>
              </a:pPr>
              <a:r>
                <a:rPr lang="es-ES" sz="1568" kern="0" dirty="0">
                  <a:solidFill>
                    <a:srgbClr val="1A1A1A"/>
                  </a:solidFill>
                  <a:cs typeface="Segoe UI Light" panose="020B0502040204020203" pitchFamily="34" charset="0"/>
                </a:rPr>
                <a:t>un diseñador visual que le ayuda a ver exactamente lo que obtendrá</a:t>
              </a:r>
              <a:endParaRPr lang="en-US" sz="1568" kern="0" dirty="0">
                <a:solidFill>
                  <a:srgbClr val="1A1A1A"/>
                </a:solidFill>
                <a:latin typeface="Segoe UI"/>
                <a:cs typeface="Segoe UI Light" panose="020B0502040204020203" pitchFamily="34" charset="0"/>
              </a:endParaRPr>
            </a:p>
          </p:txBody>
        </p:sp>
        <p:sp>
          <p:nvSpPr>
            <p:cNvPr id="15" name="Line Callout 2 (Accent Bar) 14"/>
            <p:cNvSpPr/>
            <p:nvPr/>
          </p:nvSpPr>
          <p:spPr>
            <a:xfrm flipH="1">
              <a:off x="2874585" y="2357120"/>
              <a:ext cx="83968" cy="896620"/>
            </a:xfrm>
            <a:prstGeom prst="accentCallout2">
              <a:avLst>
                <a:gd name="adj1" fmla="val 18750"/>
                <a:gd name="adj2" fmla="val -8333"/>
                <a:gd name="adj3" fmla="val 19862"/>
                <a:gd name="adj4" fmla="val -337107"/>
                <a:gd name="adj5" fmla="val 80107"/>
                <a:gd name="adj6" fmla="val -682791"/>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58">
                <a:defRPr/>
              </a:pPr>
              <a:endParaRPr lang="en-US" sz="1765" kern="0">
                <a:solidFill>
                  <a:srgbClr val="1A1A1A"/>
                </a:solidFill>
                <a:latin typeface="Segoe UI"/>
              </a:endParaRPr>
            </a:p>
          </p:txBody>
        </p:sp>
      </p:grpSp>
      <p:grpSp>
        <p:nvGrpSpPr>
          <p:cNvPr id="20" name="Group 19"/>
          <p:cNvGrpSpPr/>
          <p:nvPr/>
        </p:nvGrpSpPr>
        <p:grpSpPr>
          <a:xfrm>
            <a:off x="884893" y="4061449"/>
            <a:ext cx="2090369" cy="1298753"/>
            <a:chOff x="826157" y="2236257"/>
            <a:chExt cx="2132397" cy="1457836"/>
          </a:xfrm>
        </p:grpSpPr>
        <p:sp>
          <p:nvSpPr>
            <p:cNvPr id="21" name="Rectangle 20"/>
            <p:cNvSpPr/>
            <p:nvPr/>
          </p:nvSpPr>
          <p:spPr>
            <a:xfrm>
              <a:off x="826157" y="2236257"/>
              <a:ext cx="2132397" cy="1457836"/>
            </a:xfrm>
            <a:prstGeom prst="rect">
              <a:avLst/>
            </a:prstGeom>
          </p:spPr>
          <p:txBody>
            <a:bodyPr wrap="square">
              <a:spAutoFit/>
            </a:bodyPr>
            <a:lstStyle/>
            <a:p>
              <a:pPr algn="r" defTabSz="896258">
                <a:defRPr/>
              </a:pPr>
              <a:r>
                <a:rPr lang="en-US" sz="1568" kern="0" dirty="0">
                  <a:solidFill>
                    <a:srgbClr val="E3008C"/>
                  </a:solidFill>
                  <a:cs typeface="Segoe UI Light" panose="020B0502040204020203" pitchFamily="34" charset="0"/>
                </a:rPr>
                <a:t>Aprovechar</a:t>
              </a:r>
            </a:p>
            <a:p>
              <a:pPr algn="r" defTabSz="896258">
                <a:defRPr/>
              </a:pPr>
              <a:r>
                <a:rPr lang="en-US" sz="1568" kern="0" dirty="0">
                  <a:solidFill>
                    <a:srgbClr val="1A1A1A"/>
                  </a:solidFill>
                  <a:cs typeface="Segoe UI Light" panose="020B0502040204020203" pitchFamily="34" charset="0"/>
                </a:rPr>
                <a:t> capacidades del dispositivo como cámaras, GPS, y tinta digital</a:t>
              </a:r>
              <a:endParaRPr lang="en-US" sz="1568" kern="0" dirty="0">
                <a:solidFill>
                  <a:srgbClr val="1A1A1A"/>
                </a:solidFill>
                <a:latin typeface="Segoe UI"/>
                <a:cs typeface="Segoe UI Light" panose="020B0502040204020203" pitchFamily="34" charset="0"/>
              </a:endParaRPr>
            </a:p>
          </p:txBody>
        </p:sp>
        <p:sp>
          <p:nvSpPr>
            <p:cNvPr id="22" name="Line Callout 2 (Accent Bar) 21"/>
            <p:cNvSpPr/>
            <p:nvPr/>
          </p:nvSpPr>
          <p:spPr>
            <a:xfrm flipH="1">
              <a:off x="2874585" y="2335954"/>
              <a:ext cx="83968" cy="731300"/>
            </a:xfrm>
            <a:prstGeom prst="accentCallout2">
              <a:avLst>
                <a:gd name="adj1" fmla="val 77784"/>
                <a:gd name="adj2" fmla="val -18417"/>
                <a:gd name="adj3" fmla="val 77524"/>
                <a:gd name="adj4" fmla="val -337107"/>
                <a:gd name="adj5" fmla="val 56768"/>
                <a:gd name="adj6" fmla="val -672709"/>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58">
                <a:defRPr/>
              </a:pPr>
              <a:endParaRPr lang="en-US" sz="1765" kern="0">
                <a:solidFill>
                  <a:srgbClr val="1A1A1A"/>
                </a:solidFill>
                <a:latin typeface="Segoe UI"/>
              </a:endParaRPr>
            </a:p>
          </p:txBody>
        </p:sp>
      </p:grpSp>
      <p:grpSp>
        <p:nvGrpSpPr>
          <p:cNvPr id="23" name="Group 22"/>
          <p:cNvGrpSpPr/>
          <p:nvPr/>
        </p:nvGrpSpPr>
        <p:grpSpPr>
          <a:xfrm flipH="1">
            <a:off x="9451622" y="3951458"/>
            <a:ext cx="2587333" cy="1298753"/>
            <a:chOff x="285341" y="2278062"/>
            <a:chExt cx="2673214" cy="1105027"/>
          </a:xfrm>
        </p:grpSpPr>
        <p:sp>
          <p:nvSpPr>
            <p:cNvPr id="24" name="Rectangle 23"/>
            <p:cNvSpPr/>
            <p:nvPr/>
          </p:nvSpPr>
          <p:spPr>
            <a:xfrm>
              <a:off x="285341" y="2278062"/>
              <a:ext cx="2673214" cy="1105027"/>
            </a:xfrm>
            <a:prstGeom prst="rect">
              <a:avLst/>
            </a:prstGeom>
          </p:spPr>
          <p:txBody>
            <a:bodyPr wrap="square">
              <a:spAutoFit/>
            </a:bodyPr>
            <a:lstStyle/>
            <a:p>
              <a:pPr defTabSz="896258">
                <a:defRPr/>
              </a:pPr>
              <a:r>
                <a:rPr lang="en-US" sz="1568" kern="0" dirty="0">
                  <a:solidFill>
                    <a:srgbClr val="E3008C"/>
                  </a:solidFill>
                  <a:cs typeface="Segoe UI Light" panose="020B0502040204020203" pitchFamily="34" charset="0"/>
                </a:rPr>
                <a:t>Ampliar las capacidades</a:t>
              </a:r>
            </a:p>
            <a:p>
              <a:pPr defTabSz="896258">
                <a:defRPr/>
              </a:pPr>
              <a:r>
                <a:rPr lang="es-ES" sz="1568" kern="0" dirty="0">
                  <a:solidFill>
                    <a:srgbClr val="1A1A1A"/>
                  </a:solidFill>
                  <a:cs typeface="Segoe UI Light" panose="020B0502040204020203" pitchFamily="34" charset="0"/>
                </a:rPr>
                <a:t>de fuentes de datos conectadas, o centrarse sólo en los bits que necesita</a:t>
              </a:r>
              <a:endParaRPr lang="en-US" sz="1568" kern="0" dirty="0">
                <a:solidFill>
                  <a:srgbClr val="1A1A1A"/>
                </a:solidFill>
                <a:latin typeface="Segoe UI"/>
                <a:cs typeface="Segoe UI Light" panose="020B0502040204020203" pitchFamily="34" charset="0"/>
              </a:endParaRPr>
            </a:p>
          </p:txBody>
        </p:sp>
        <p:sp>
          <p:nvSpPr>
            <p:cNvPr id="25" name="Line Callout 2 (Accent Bar) 24"/>
            <p:cNvSpPr/>
            <p:nvPr/>
          </p:nvSpPr>
          <p:spPr>
            <a:xfrm flipH="1">
              <a:off x="2798214" y="2346619"/>
              <a:ext cx="160340" cy="948689"/>
            </a:xfrm>
            <a:prstGeom prst="accentCallout2">
              <a:avLst>
                <a:gd name="adj1" fmla="val 20972"/>
                <a:gd name="adj2" fmla="val 1880"/>
                <a:gd name="adj3" fmla="val 20824"/>
                <a:gd name="adj4" fmla="val -224795"/>
                <a:gd name="adj5" fmla="val 60865"/>
                <a:gd name="adj6" fmla="val -372596"/>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58">
                <a:defRPr/>
              </a:pPr>
              <a:endParaRPr lang="en-US" sz="1765" kern="0">
                <a:solidFill>
                  <a:srgbClr val="1A1A1A"/>
                </a:solidFill>
                <a:latin typeface="Segoe UI"/>
              </a:endParaRPr>
            </a:p>
          </p:txBody>
        </p:sp>
      </p:grpSp>
      <p:grpSp>
        <p:nvGrpSpPr>
          <p:cNvPr id="26" name="Group 25"/>
          <p:cNvGrpSpPr/>
          <p:nvPr/>
        </p:nvGrpSpPr>
        <p:grpSpPr>
          <a:xfrm flipH="1">
            <a:off x="9451622" y="2173411"/>
            <a:ext cx="2498518" cy="1240671"/>
            <a:chOff x="377104" y="1681124"/>
            <a:chExt cx="2581450" cy="1630998"/>
          </a:xfrm>
        </p:grpSpPr>
        <p:sp>
          <p:nvSpPr>
            <p:cNvPr id="27" name="Rectangle 26"/>
            <p:cNvSpPr/>
            <p:nvPr/>
          </p:nvSpPr>
          <p:spPr>
            <a:xfrm>
              <a:off x="377104" y="1681124"/>
              <a:ext cx="2548273" cy="1390159"/>
            </a:xfrm>
            <a:prstGeom prst="rect">
              <a:avLst/>
            </a:prstGeom>
          </p:spPr>
          <p:txBody>
            <a:bodyPr wrap="square">
              <a:spAutoFit/>
            </a:bodyPr>
            <a:lstStyle/>
            <a:p>
              <a:pPr defTabSz="896258">
                <a:defRPr/>
              </a:pPr>
              <a:r>
                <a:rPr lang="en-US" sz="1568" kern="0" dirty="0">
                  <a:solidFill>
                    <a:srgbClr val="E3008C"/>
                  </a:solidFill>
                  <a:cs typeface="Segoe UI Light" panose="020B0502040204020203" pitchFamily="34" charset="0"/>
                </a:rPr>
                <a:t>Crear lógica de negocio</a:t>
              </a:r>
            </a:p>
            <a:p>
              <a:pPr defTabSz="896258">
                <a:defRPr/>
              </a:pPr>
              <a:r>
                <a:rPr lang="es-ES" sz="1568" kern="0" dirty="0">
                  <a:solidFill>
                    <a:srgbClr val="1A1A1A"/>
                  </a:solidFill>
                  <a:cs typeface="Segoe UI Light" panose="020B0502040204020203" pitchFamily="34" charset="0"/>
                </a:rPr>
                <a:t>en sus aplicaciones con 
un lenguaje de expresión inspirado en Excel</a:t>
              </a:r>
              <a:endParaRPr lang="en-US" sz="1568" kern="0" dirty="0">
                <a:solidFill>
                  <a:srgbClr val="1A1A1A"/>
                </a:solidFill>
                <a:latin typeface="Segoe UI"/>
                <a:cs typeface="Segoe UI Light" panose="020B0502040204020203" pitchFamily="34" charset="0"/>
              </a:endParaRPr>
            </a:p>
          </p:txBody>
        </p:sp>
        <p:sp>
          <p:nvSpPr>
            <p:cNvPr id="28" name="Line Callout 2 (Accent Bar) 27"/>
            <p:cNvSpPr/>
            <p:nvPr/>
          </p:nvSpPr>
          <p:spPr>
            <a:xfrm flipH="1">
              <a:off x="2798214" y="2332952"/>
              <a:ext cx="160340" cy="979170"/>
            </a:xfrm>
            <a:prstGeom prst="accentCallout2">
              <a:avLst>
                <a:gd name="adj1" fmla="val 79661"/>
                <a:gd name="adj2" fmla="val -8817"/>
                <a:gd name="adj3" fmla="val 79513"/>
                <a:gd name="adj4" fmla="val -230144"/>
                <a:gd name="adj5" fmla="val -11294"/>
                <a:gd name="adj6" fmla="val -383292"/>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58">
                <a:defRPr/>
              </a:pPr>
              <a:endParaRPr lang="en-US" sz="1765" kern="0">
                <a:solidFill>
                  <a:srgbClr val="1A1A1A"/>
                </a:solidFill>
                <a:latin typeface="Segoe UI"/>
              </a:endParaRPr>
            </a:p>
          </p:txBody>
        </p:sp>
      </p:grpSp>
      <p:sp>
        <p:nvSpPr>
          <p:cNvPr id="3" name="Title 2"/>
          <p:cNvSpPr>
            <a:spLocks noGrp="1"/>
          </p:cNvSpPr>
          <p:nvPr>
            <p:ph type="title"/>
          </p:nvPr>
        </p:nvSpPr>
        <p:spPr>
          <a:xfrm>
            <a:off x="699699" y="469274"/>
            <a:ext cx="11655228" cy="553969"/>
          </a:xfrm>
        </p:spPr>
        <p:txBody>
          <a:bodyPr/>
          <a:lstStyle/>
          <a:p>
            <a:r>
              <a:rPr lang="en-US" dirty="0"/>
              <a:t>Crear aplicaciones utiles, rápido</a:t>
            </a:r>
          </a:p>
        </p:txBody>
      </p:sp>
      <p:grpSp>
        <p:nvGrpSpPr>
          <p:cNvPr id="18" name="Group 17"/>
          <p:cNvGrpSpPr/>
          <p:nvPr/>
        </p:nvGrpSpPr>
        <p:grpSpPr>
          <a:xfrm>
            <a:off x="-4572093" y="-810195"/>
            <a:ext cx="4480679" cy="4871645"/>
            <a:chOff x="-715963" y="3235568"/>
            <a:chExt cx="4570766" cy="4969593"/>
          </a:xfrm>
        </p:grpSpPr>
        <p:pic>
          <p:nvPicPr>
            <p:cNvPr id="30" name="Picture 29"/>
            <p:cNvPicPr>
              <a:picLocks noChangeAspect="1"/>
            </p:cNvPicPr>
            <p:nvPr/>
          </p:nvPicPr>
          <p:blipFill rotWithShape="1">
            <a:blip r:embed="rId5"/>
            <a:srcRect l="-1" t="47735" r="65524"/>
            <a:stretch/>
          </p:blipFill>
          <p:spPr>
            <a:xfrm>
              <a:off x="-715963" y="3235568"/>
              <a:ext cx="4570766" cy="4969593"/>
            </a:xfrm>
            <a:prstGeom prst="rect">
              <a:avLst/>
            </a:prstGeom>
          </p:spPr>
        </p:pic>
        <p:sp>
          <p:nvSpPr>
            <p:cNvPr id="31" name="TextBox 30"/>
            <p:cNvSpPr txBox="1"/>
            <p:nvPr/>
          </p:nvSpPr>
          <p:spPr>
            <a:xfrm rot="18900000">
              <a:off x="1969336" y="6571828"/>
              <a:ext cx="913840" cy="186482"/>
            </a:xfrm>
            <a:prstGeom prst="rect">
              <a:avLst/>
            </a:prstGeom>
            <a:solidFill>
              <a:srgbClr val="202020"/>
            </a:solidFill>
          </p:spPr>
          <p:txBody>
            <a:bodyPr wrap="square" rtlCol="0">
              <a:spAutoFit/>
            </a:bodyPr>
            <a:lstStyle/>
            <a:p>
              <a:pPr defTabSz="896258">
                <a:defRPr/>
              </a:pPr>
              <a:r>
                <a:rPr lang="en-US" sz="588" kern="0">
                  <a:solidFill>
                    <a:srgbClr val="B7B7B7"/>
                  </a:solidFill>
                  <a:latin typeface="Segoe UI" panose="020B0502040204020203" pitchFamily="34" charset="0"/>
                  <a:cs typeface="Segoe UI" panose="020B0502040204020203" pitchFamily="34" charset="0"/>
                </a:rPr>
                <a:t>web.powerapps.com</a:t>
              </a:r>
            </a:p>
          </p:txBody>
        </p:sp>
      </p:grpSp>
      <p:pic>
        <p:nvPicPr>
          <p:cNvPr id="32" name="Picture 31"/>
          <p:cNvPicPr>
            <a:picLocks noChangeAspect="1"/>
          </p:cNvPicPr>
          <p:nvPr/>
        </p:nvPicPr>
        <p:blipFill rotWithShape="1">
          <a:blip r:embed="rId6"/>
          <a:srcRect l="11447" t="36965" r="43634" b="30591"/>
          <a:stretch/>
        </p:blipFill>
        <p:spPr>
          <a:xfrm rot="18900000">
            <a:off x="1504523" y="7969704"/>
            <a:ext cx="5695655" cy="4111802"/>
          </a:xfrm>
          <a:prstGeom prst="rect">
            <a:avLst/>
          </a:prstGeom>
        </p:spPr>
      </p:pic>
      <p:pic>
        <p:nvPicPr>
          <p:cNvPr id="33" name="Picture 32"/>
          <p:cNvPicPr>
            <a:picLocks noChangeAspect="1"/>
          </p:cNvPicPr>
          <p:nvPr/>
        </p:nvPicPr>
        <p:blipFill rotWithShape="1">
          <a:blip r:embed="rId6"/>
          <a:srcRect l="57326" t="44150" r="24917" b="23406"/>
          <a:stretch/>
        </p:blipFill>
        <p:spPr>
          <a:xfrm rot="18900000">
            <a:off x="13316007" y="3755428"/>
            <a:ext cx="2251571" cy="4111802"/>
          </a:xfrm>
          <a:prstGeom prst="rect">
            <a:avLst/>
          </a:prstGeom>
        </p:spPr>
      </p:pic>
      <p:pic>
        <p:nvPicPr>
          <p:cNvPr id="34" name="Picture 33"/>
          <p:cNvPicPr>
            <a:picLocks noChangeAspect="1"/>
          </p:cNvPicPr>
          <p:nvPr/>
        </p:nvPicPr>
        <p:blipFill rotWithShape="1">
          <a:blip r:embed="rId6"/>
          <a:srcRect l="41295" t="18499" r="24917" b="63052"/>
          <a:stretch/>
        </p:blipFill>
        <p:spPr>
          <a:xfrm rot="18900000">
            <a:off x="8770149" y="-3339089"/>
            <a:ext cx="4284280" cy="2338146"/>
          </a:xfrm>
          <a:prstGeom prst="rect">
            <a:avLst/>
          </a:prstGeom>
        </p:spPr>
      </p:pic>
      <p:grpSp>
        <p:nvGrpSpPr>
          <p:cNvPr id="7" name="Group 6">
            <a:extLst>
              <a:ext uri="{FF2B5EF4-FFF2-40B4-BE49-F238E27FC236}">
                <a16:creationId xmlns:a16="http://schemas.microsoft.com/office/drawing/2014/main" id="{0D6C1D8B-B4DF-40C5-A6A7-ACDA6CA29EE3}"/>
              </a:ext>
            </a:extLst>
          </p:cNvPr>
          <p:cNvGrpSpPr/>
          <p:nvPr/>
        </p:nvGrpSpPr>
        <p:grpSpPr>
          <a:xfrm>
            <a:off x="2976441" y="2093889"/>
            <a:ext cx="6388515" cy="3735129"/>
            <a:chOff x="2976277" y="2093818"/>
            <a:chExt cx="6388850" cy="3735325"/>
          </a:xfrm>
        </p:grpSpPr>
        <p:pic>
          <p:nvPicPr>
            <p:cNvPr id="29" name="Picture 28"/>
            <p:cNvPicPr>
              <a:picLocks noChangeAspect="1"/>
            </p:cNvPicPr>
            <p:nvPr/>
          </p:nvPicPr>
          <p:blipFill>
            <a:blip r:embed="rId7"/>
            <a:stretch>
              <a:fillRect/>
            </a:stretch>
          </p:blipFill>
          <p:spPr>
            <a:xfrm>
              <a:off x="2976277" y="2093818"/>
              <a:ext cx="6388850" cy="3735325"/>
            </a:xfrm>
            <a:prstGeom prst="rect">
              <a:avLst/>
            </a:prstGeom>
          </p:spPr>
        </p:pic>
        <p:pic>
          <p:nvPicPr>
            <p:cNvPr id="6" name="Picture 5">
              <a:extLst>
                <a:ext uri="{FF2B5EF4-FFF2-40B4-BE49-F238E27FC236}">
                  <a16:creationId xmlns:a16="http://schemas.microsoft.com/office/drawing/2014/main" id="{3796B459-4EA5-4E72-96DC-88317417CCA6}"/>
                </a:ext>
              </a:extLst>
            </p:cNvPr>
            <p:cNvPicPr>
              <a:picLocks noChangeAspect="1"/>
            </p:cNvPicPr>
            <p:nvPr/>
          </p:nvPicPr>
          <p:blipFill>
            <a:blip r:embed="rId8"/>
            <a:stretch>
              <a:fillRect/>
            </a:stretch>
          </p:blipFill>
          <p:spPr>
            <a:xfrm>
              <a:off x="3765934" y="2276941"/>
              <a:ext cx="4805102" cy="3201367"/>
            </a:xfrm>
            <a:prstGeom prst="rect">
              <a:avLst/>
            </a:prstGeom>
          </p:spPr>
        </p:pic>
      </p:grpSp>
    </p:spTree>
    <p:extLst>
      <p:ext uri="{BB962C8B-B14F-4D97-AF65-F5344CB8AC3E}">
        <p14:creationId xmlns:p14="http://schemas.microsoft.com/office/powerpoint/2010/main" val="376016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500" fill="hold"/>
                                        <p:tgtEl>
                                          <p:spTgt spid="4"/>
                                        </p:tgtEl>
                                      </p:cBhvr>
                                      <p:by x="150000" y="150000"/>
                                    </p:animScale>
                                  </p:childTnLst>
                                </p:cTn>
                              </p:par>
                              <p:par>
                                <p:cTn id="7" presetID="10" presetClass="entr" presetSubtype="0" fill="hold" nodeType="withEffect">
                                  <p:stCondLst>
                                    <p:cond delay="500"/>
                                  </p:stCondLst>
                                  <p:childTnLst>
                                    <p:set>
                                      <p:cBhvr>
                                        <p:cTn id="8" dur="1" fill="hold">
                                          <p:stCondLst>
                                            <p:cond delay="0"/>
                                          </p:stCondLst>
                                        </p:cTn>
                                        <p:tgtEl>
                                          <p:spTgt spid="19"/>
                                        </p:tgtEl>
                                        <p:attrNameLst>
                                          <p:attrName>style.visibility</p:attrName>
                                        </p:attrNameLst>
                                      </p:cBhvr>
                                      <p:to>
                                        <p:strVal val="visible"/>
                                      </p:to>
                                    </p:set>
                                    <p:animEffect transition="in" filter="fade">
                                      <p:cBhvr>
                                        <p:cTn id="9" dur="750"/>
                                        <p:tgtEl>
                                          <p:spTgt spid="19"/>
                                        </p:tgtEl>
                                      </p:cBhvr>
                                    </p:animEffect>
                                  </p:childTnLst>
                                </p:cTn>
                              </p:par>
                              <p:par>
                                <p:cTn id="10" presetID="63" presetClass="path" presetSubtype="0" decel="100000" fill="hold" nodeType="withEffect">
                                  <p:stCondLst>
                                    <p:cond delay="500"/>
                                  </p:stCondLst>
                                  <p:childTnLst>
                                    <p:animMotion origin="layout" path="M 0.03906 2.25601E-6 L 4.52132E-6 2.25601E-6 " pathEditMode="relative" rAng="0" ptsTypes="AA">
                                      <p:cBhvr>
                                        <p:cTn id="11" dur="500" fill="hold"/>
                                        <p:tgtEl>
                                          <p:spTgt spid="19"/>
                                        </p:tgtEl>
                                        <p:attrNameLst>
                                          <p:attrName>ppt_x</p:attrName>
                                          <p:attrName>ppt_y</p:attrName>
                                        </p:attrNameLst>
                                      </p:cBhvr>
                                      <p:rCtr x="-1953" y="0"/>
                                    </p:animMotion>
                                  </p:childTnLst>
                                </p:cTn>
                              </p:par>
                              <p:par>
                                <p:cTn id="12" presetID="6" presetClass="emph" presetSubtype="0" accel="100000" autoRev="1" fill="hold" nodeType="withEffect">
                                  <p:stCondLst>
                                    <p:cond delay="0"/>
                                  </p:stCondLst>
                                  <p:childTnLst>
                                    <p:animScale>
                                      <p:cBhvr>
                                        <p:cTn id="13" dur="500" fill="hold"/>
                                        <p:tgtEl>
                                          <p:spTgt spid="19"/>
                                        </p:tgtEl>
                                      </p:cBhvr>
                                      <p:by x="92000" y="92000"/>
                                    </p:animScale>
                                  </p:childTnLst>
                                </p:cTn>
                              </p:par>
                              <p:par>
                                <p:cTn id="14" presetID="10" presetClass="entr" presetSubtype="0" fill="hold" nodeType="withEffect">
                                  <p:stCondLst>
                                    <p:cond delay="75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750"/>
                                        <p:tgtEl>
                                          <p:spTgt spid="20"/>
                                        </p:tgtEl>
                                      </p:cBhvr>
                                    </p:animEffect>
                                  </p:childTnLst>
                                </p:cTn>
                              </p:par>
                              <p:par>
                                <p:cTn id="17" presetID="63" presetClass="path" presetSubtype="0" decel="100000" fill="hold" nodeType="withEffect">
                                  <p:stCondLst>
                                    <p:cond delay="750"/>
                                  </p:stCondLst>
                                  <p:childTnLst>
                                    <p:animMotion origin="layout" path="M 0.03192 2.39219E-6 L -4.40133E-6 2.39219E-6 " pathEditMode="relative" rAng="0" ptsTypes="AA">
                                      <p:cBhvr>
                                        <p:cTn id="18" dur="500" fill="hold"/>
                                        <p:tgtEl>
                                          <p:spTgt spid="20"/>
                                        </p:tgtEl>
                                        <p:attrNameLst>
                                          <p:attrName>ppt_x</p:attrName>
                                          <p:attrName>ppt_y</p:attrName>
                                        </p:attrNameLst>
                                      </p:cBhvr>
                                      <p:rCtr x="-1596" y="0"/>
                                    </p:animMotion>
                                  </p:childTnLst>
                                </p:cTn>
                              </p:par>
                              <p:par>
                                <p:cTn id="19" presetID="6" presetClass="emph" presetSubtype="0" accel="100000" autoRev="1" fill="hold" nodeType="withEffect">
                                  <p:stCondLst>
                                    <p:cond delay="250"/>
                                  </p:stCondLst>
                                  <p:childTnLst>
                                    <p:animScale>
                                      <p:cBhvr>
                                        <p:cTn id="20" dur="500" fill="hold"/>
                                        <p:tgtEl>
                                          <p:spTgt spid="20"/>
                                        </p:tgtEl>
                                      </p:cBhvr>
                                      <p:by x="92000" y="92000"/>
                                    </p:animScale>
                                  </p:childTnLst>
                                </p:cTn>
                              </p:par>
                              <p:par>
                                <p:cTn id="21" presetID="10" presetClass="entr" presetSubtype="0" fill="hold" nodeType="withEffect">
                                  <p:stCondLst>
                                    <p:cond delay="100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750"/>
                                        <p:tgtEl>
                                          <p:spTgt spid="26"/>
                                        </p:tgtEl>
                                      </p:cBhvr>
                                    </p:animEffect>
                                  </p:childTnLst>
                                </p:cTn>
                              </p:par>
                              <p:par>
                                <p:cTn id="24" presetID="63" presetClass="path" presetSubtype="0" decel="100000" fill="hold" nodeType="withEffect">
                                  <p:stCondLst>
                                    <p:cond delay="1000"/>
                                  </p:stCondLst>
                                  <p:childTnLst>
                                    <p:animMotion origin="layout" path="M -0.02412 -4.25783E-6 L -2.28236E-6 -4.25783E-6 " pathEditMode="relative" rAng="0" ptsTypes="AA">
                                      <p:cBhvr>
                                        <p:cTn id="25" dur="500" fill="hold"/>
                                        <p:tgtEl>
                                          <p:spTgt spid="26"/>
                                        </p:tgtEl>
                                        <p:attrNameLst>
                                          <p:attrName>ppt_x</p:attrName>
                                          <p:attrName>ppt_y</p:attrName>
                                        </p:attrNameLst>
                                      </p:cBhvr>
                                      <p:rCtr x="1200" y="0"/>
                                    </p:animMotion>
                                  </p:childTnLst>
                                </p:cTn>
                              </p:par>
                              <p:par>
                                <p:cTn id="26" presetID="6" presetClass="emph" presetSubtype="0" accel="100000" autoRev="1" fill="hold" nodeType="withEffect">
                                  <p:stCondLst>
                                    <p:cond delay="500"/>
                                  </p:stCondLst>
                                  <p:childTnLst>
                                    <p:animScale>
                                      <p:cBhvr>
                                        <p:cTn id="27" dur="500" fill="hold"/>
                                        <p:tgtEl>
                                          <p:spTgt spid="26"/>
                                        </p:tgtEl>
                                      </p:cBhvr>
                                      <p:by x="92000" y="92000"/>
                                    </p:animScale>
                                  </p:childTnLst>
                                </p:cTn>
                              </p:par>
                              <p:par>
                                <p:cTn id="28" presetID="10" presetClass="entr" presetSubtype="0" fill="hold" nodeType="withEffect">
                                  <p:stCondLst>
                                    <p:cond delay="125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750"/>
                                        <p:tgtEl>
                                          <p:spTgt spid="23"/>
                                        </p:tgtEl>
                                      </p:cBhvr>
                                    </p:animEffect>
                                  </p:childTnLst>
                                </p:cTn>
                              </p:par>
                              <p:par>
                                <p:cTn id="31" presetID="63" presetClass="path" presetSubtype="0" decel="100000" fill="hold" nodeType="withEffect">
                                  <p:stCondLst>
                                    <p:cond delay="1250"/>
                                  </p:stCondLst>
                                  <p:childTnLst>
                                    <p:animMotion origin="layout" path="M -0.02412 8.85157E-7 L -2.98953E-6 8.85157E-7 " pathEditMode="relative" rAng="0" ptsTypes="AA">
                                      <p:cBhvr>
                                        <p:cTn id="32" dur="500" fill="hold"/>
                                        <p:tgtEl>
                                          <p:spTgt spid="23"/>
                                        </p:tgtEl>
                                        <p:attrNameLst>
                                          <p:attrName>ppt_x</p:attrName>
                                          <p:attrName>ppt_y</p:attrName>
                                        </p:attrNameLst>
                                      </p:cBhvr>
                                      <p:rCtr x="1200" y="0"/>
                                    </p:animMotion>
                                  </p:childTnLst>
                                </p:cTn>
                              </p:par>
                              <p:par>
                                <p:cTn id="33" presetID="6" presetClass="emph" presetSubtype="0" accel="100000" autoRev="1" fill="hold" nodeType="withEffect">
                                  <p:stCondLst>
                                    <p:cond delay="750"/>
                                  </p:stCondLst>
                                  <p:childTnLst>
                                    <p:animScale>
                                      <p:cBhvr>
                                        <p:cTn id="34" dur="500" fill="hold"/>
                                        <p:tgtEl>
                                          <p:spTgt spid="2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30625-1C24-49E5-8CD1-40761C64F971}"/>
              </a:ext>
            </a:extLst>
          </p:cNvPr>
          <p:cNvSpPr>
            <a:spLocks noGrp="1"/>
          </p:cNvSpPr>
          <p:nvPr>
            <p:ph type="title"/>
          </p:nvPr>
        </p:nvSpPr>
        <p:spPr>
          <a:xfrm>
            <a:off x="519247" y="423756"/>
            <a:ext cx="11151917" cy="747897"/>
          </a:xfrm>
        </p:spPr>
        <p:txBody>
          <a:bodyPr>
            <a:normAutofit/>
          </a:bodyPr>
          <a:lstStyle/>
          <a:p>
            <a:r>
              <a:rPr lang="es-ES" dirty="0"/>
              <a:t>Múltiples orígenes de datos en una aplicación</a:t>
            </a:r>
            <a:endParaRPr lang="en-US" dirty="0"/>
          </a:p>
        </p:txBody>
      </p:sp>
      <p:sp>
        <p:nvSpPr>
          <p:cNvPr id="6" name="TextBox 5">
            <a:extLst>
              <a:ext uri="{FF2B5EF4-FFF2-40B4-BE49-F238E27FC236}">
                <a16:creationId xmlns:a16="http://schemas.microsoft.com/office/drawing/2014/main" id="{B25E40F9-1BDA-4561-87CD-E72835665955}"/>
              </a:ext>
            </a:extLst>
          </p:cNvPr>
          <p:cNvSpPr txBox="1"/>
          <p:nvPr/>
        </p:nvSpPr>
        <p:spPr>
          <a:xfrm>
            <a:off x="6095206" y="1171265"/>
            <a:ext cx="5440844" cy="4647426"/>
          </a:xfrm>
          <a:prstGeom prst="rect">
            <a:avLst/>
          </a:prstGeom>
          <a:noFill/>
        </p:spPr>
        <p:txBody>
          <a:bodyPr wrap="square" rtlCol="0">
            <a:spAutoFit/>
          </a:bodyPr>
          <a:lstStyle/>
          <a:p>
            <a:pPr defTabSz="1008126">
              <a:defRPr/>
            </a:pPr>
            <a:r>
              <a:rPr lang="es-ES" sz="2000" b="1" dirty="0">
                <a:solidFill>
                  <a:prstClr val="black"/>
                </a:solidFill>
                <a:latin typeface="Segoe UI" panose="020B0502040204020203" pitchFamily="34" charset="0"/>
                <a:cs typeface="Segoe UI" panose="020B0502040204020203" pitchFamily="34" charset="0"/>
              </a:rPr>
              <a:t>Múltiples orígenes de datos</a:t>
            </a:r>
          </a:p>
          <a:p>
            <a:pPr defTabSz="1008126">
              <a:defRPr/>
            </a:pPr>
            <a:r>
              <a:rPr lang="es-ES" sz="2000" dirty="0">
                <a:solidFill>
                  <a:prstClr val="black"/>
                </a:solidFill>
                <a:latin typeface="Segoe UI" panose="020B0502040204020203" pitchFamily="34" charset="0"/>
                <a:cs typeface="Segoe UI" panose="020B0502040204020203" pitchFamily="34" charset="0"/>
              </a:rPr>
              <a:t>Utilice múltiples orígenes de datos en una sola aplicación para crear fácilmente aplicaciones compuestas para tareas que abarcan sistemas.</a:t>
            </a:r>
          </a:p>
          <a:p>
            <a:pPr defTabSz="1008126">
              <a:defRPr/>
            </a:pPr>
            <a:endParaRPr lang="en-US" sz="2000" b="1" dirty="0">
              <a:solidFill>
                <a:prstClr val="black"/>
              </a:solidFill>
              <a:latin typeface="Segoe UI" panose="020B0502040204020203" pitchFamily="34" charset="0"/>
              <a:cs typeface="Segoe UI" panose="020B0502040204020203" pitchFamily="34" charset="0"/>
            </a:endParaRPr>
          </a:p>
          <a:p>
            <a:pPr defTabSz="1008126">
              <a:defRPr/>
            </a:pPr>
            <a:r>
              <a:rPr lang="es-ES" sz="2000" b="1" dirty="0">
                <a:solidFill>
                  <a:prstClr val="black"/>
                </a:solidFill>
                <a:latin typeface="Segoe UI" panose="020B0502040204020203" pitchFamily="34" charset="0"/>
                <a:cs typeface="Segoe UI" panose="020B0502040204020203" pitchFamily="34" charset="0"/>
              </a:rPr>
              <a:t>Compatibilidad con la API personalizada</a:t>
            </a:r>
          </a:p>
          <a:p>
            <a:pPr defTabSz="1008126">
              <a:defRPr/>
            </a:pPr>
            <a:r>
              <a:rPr lang="es-ES" sz="2000" dirty="0">
                <a:solidFill>
                  <a:prstClr val="black"/>
                </a:solidFill>
                <a:latin typeface="Segoe UI" panose="020B0502040204020203" pitchFamily="34" charset="0"/>
                <a:cs typeface="Segoe UI" panose="020B0502040204020203" pitchFamily="34" charset="0"/>
              </a:rPr>
              <a:t>Integre fácilmente otras fuentes de datos personalizadas en su aplicación a través de conectores personalizados que puede reutilizar en PowerApps y Flow.</a:t>
            </a:r>
          </a:p>
          <a:p>
            <a:pPr defTabSz="1008126">
              <a:defRPr/>
            </a:pPr>
            <a:endParaRPr lang="en-US" sz="2000" dirty="0">
              <a:solidFill>
                <a:prstClr val="black"/>
              </a:solidFill>
              <a:latin typeface="Segoe UI" panose="020B0502040204020203" pitchFamily="34" charset="0"/>
              <a:cs typeface="Segoe UI" panose="020B0502040204020203" pitchFamily="34" charset="0"/>
            </a:endParaRPr>
          </a:p>
          <a:p>
            <a:pPr defTabSz="1008126">
              <a:defRPr/>
            </a:pPr>
            <a:r>
              <a:rPr lang="en-US" sz="2000" b="1" dirty="0" err="1">
                <a:solidFill>
                  <a:prstClr val="black"/>
                </a:solidFill>
                <a:latin typeface="Segoe UI" panose="020B0502040204020203" pitchFamily="34" charset="0"/>
                <a:cs typeface="Segoe UI" panose="020B0502040204020203" pitchFamily="34" charset="0"/>
              </a:rPr>
              <a:t>Fácil</a:t>
            </a:r>
            <a:r>
              <a:rPr lang="en-US" sz="2000" b="1" dirty="0">
                <a:solidFill>
                  <a:prstClr val="black"/>
                </a:solidFill>
                <a:latin typeface="Segoe UI" panose="020B0502040204020203" pitchFamily="34" charset="0"/>
                <a:cs typeface="Segoe UI" panose="020B0502040204020203" pitchFamily="34" charset="0"/>
              </a:rPr>
              <a:t> </a:t>
            </a:r>
            <a:r>
              <a:rPr lang="en-US" sz="2000" b="1" dirty="0" err="1">
                <a:solidFill>
                  <a:prstClr val="black"/>
                </a:solidFill>
                <a:latin typeface="Segoe UI" panose="020B0502040204020203" pitchFamily="34" charset="0"/>
                <a:cs typeface="Segoe UI" panose="020B0502040204020203" pitchFamily="34" charset="0"/>
              </a:rPr>
              <a:t>administración</a:t>
            </a:r>
            <a:r>
              <a:rPr lang="en-US" sz="2000" b="1" dirty="0">
                <a:solidFill>
                  <a:prstClr val="black"/>
                </a:solidFill>
                <a:latin typeface="Segoe UI" panose="020B0502040204020203" pitchFamily="34" charset="0"/>
                <a:cs typeface="Segoe UI" panose="020B0502040204020203" pitchFamily="34" charset="0"/>
              </a:rPr>
              <a:t> de </a:t>
            </a:r>
            <a:r>
              <a:rPr lang="en-US" sz="2000" b="1" dirty="0" err="1">
                <a:solidFill>
                  <a:prstClr val="black"/>
                </a:solidFill>
                <a:latin typeface="Segoe UI" panose="020B0502040204020203" pitchFamily="34" charset="0"/>
                <a:cs typeface="Segoe UI" panose="020B0502040204020203" pitchFamily="34" charset="0"/>
              </a:rPr>
              <a:t>datos</a:t>
            </a:r>
            <a:endParaRPr lang="en-US" sz="2000" b="1" dirty="0">
              <a:solidFill>
                <a:prstClr val="black"/>
              </a:solidFill>
              <a:latin typeface="Segoe UI" panose="020B0502040204020203" pitchFamily="34" charset="0"/>
              <a:cs typeface="Segoe UI" panose="020B0502040204020203" pitchFamily="34" charset="0"/>
            </a:endParaRPr>
          </a:p>
          <a:p>
            <a:pPr defTabSz="1008126">
              <a:defRPr/>
            </a:pPr>
            <a:r>
              <a:rPr lang="es-ES" sz="2000" dirty="0">
                <a:solidFill>
                  <a:prstClr val="black"/>
                </a:solidFill>
                <a:latin typeface="Segoe UI" panose="020B0502040204020203" pitchFamily="34" charset="0"/>
                <a:cs typeface="Segoe UI" panose="020B0502040204020203" pitchFamily="34" charset="0"/>
              </a:rPr>
              <a:t>Las fórmulas de estilo Excel permiten filtrar, clasificar, buscar, unir, actualizar, eliminar, etc.</a:t>
            </a:r>
            <a:endParaRPr lang="en-US" sz="1600" dirty="0">
              <a:solidFill>
                <a:prstClr val="black"/>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8" name="Picture 7">
            <a:extLst>
              <a:ext uri="{FF2B5EF4-FFF2-40B4-BE49-F238E27FC236}">
                <a16:creationId xmlns:a16="http://schemas.microsoft.com/office/drawing/2014/main" id="{A9A4E00F-7EA1-4197-8E6F-725508EC99C0}"/>
              </a:ext>
            </a:extLst>
          </p:cNvPr>
          <p:cNvPicPr>
            <a:picLocks noChangeAspect="1"/>
          </p:cNvPicPr>
          <p:nvPr/>
        </p:nvPicPr>
        <p:blipFill>
          <a:blip r:embed="rId3"/>
          <a:stretch>
            <a:fillRect/>
          </a:stretch>
        </p:blipFill>
        <p:spPr>
          <a:xfrm>
            <a:off x="961058" y="1493799"/>
            <a:ext cx="3973147" cy="2308956"/>
          </a:xfrm>
          <a:prstGeom prst="rect">
            <a:avLst/>
          </a:prstGeom>
          <a:ln>
            <a:noFill/>
          </a:ln>
          <a:effectLst>
            <a:outerShdw blurRad="292100" dist="139700" dir="2700000" algn="tl" rotWithShape="0">
              <a:srgbClr val="333333">
                <a:alpha val="65000"/>
              </a:srgbClr>
            </a:outerShdw>
          </a:effectLst>
        </p:spPr>
      </p:pic>
      <p:grpSp>
        <p:nvGrpSpPr>
          <p:cNvPr id="9" name="Group 8">
            <a:extLst>
              <a:ext uri="{FF2B5EF4-FFF2-40B4-BE49-F238E27FC236}">
                <a16:creationId xmlns:a16="http://schemas.microsoft.com/office/drawing/2014/main" id="{10D633D5-E616-46F0-8AB1-9FDC6E092BDC}"/>
              </a:ext>
            </a:extLst>
          </p:cNvPr>
          <p:cNvGrpSpPr/>
          <p:nvPr/>
        </p:nvGrpSpPr>
        <p:grpSpPr>
          <a:xfrm>
            <a:off x="2242849" y="3427599"/>
            <a:ext cx="3033064" cy="2141992"/>
            <a:chOff x="443060" y="1630850"/>
            <a:chExt cx="5791446" cy="4090000"/>
          </a:xfrm>
        </p:grpSpPr>
        <p:pic>
          <p:nvPicPr>
            <p:cNvPr id="10" name="Picture 9">
              <a:extLst>
                <a:ext uri="{FF2B5EF4-FFF2-40B4-BE49-F238E27FC236}">
                  <a16:creationId xmlns:a16="http://schemas.microsoft.com/office/drawing/2014/main" id="{4EE08C6B-63B1-45B8-A147-39B728473AAC}"/>
                </a:ext>
              </a:extLst>
            </p:cNvPr>
            <p:cNvPicPr>
              <a:picLocks noChangeAspect="1"/>
            </p:cNvPicPr>
            <p:nvPr/>
          </p:nvPicPr>
          <p:blipFill rotWithShape="1">
            <a:blip r:embed="rId4"/>
            <a:srcRect b="19129"/>
            <a:stretch/>
          </p:blipFill>
          <p:spPr>
            <a:xfrm>
              <a:off x="443060" y="1630850"/>
              <a:ext cx="2888611" cy="409000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33BCF709-301E-4D3F-A229-57DD4285D8CA}"/>
                </a:ext>
              </a:extLst>
            </p:cNvPr>
            <p:cNvPicPr>
              <a:picLocks noChangeAspect="1"/>
            </p:cNvPicPr>
            <p:nvPr/>
          </p:nvPicPr>
          <p:blipFill rotWithShape="1">
            <a:blip r:embed="rId5"/>
            <a:srcRect l="-326" b="19129"/>
            <a:stretch/>
          </p:blipFill>
          <p:spPr>
            <a:xfrm>
              <a:off x="3331672" y="1630852"/>
              <a:ext cx="2902834" cy="4089998"/>
            </a:xfrm>
            <a:prstGeom prst="rect">
              <a:avLst/>
            </a:prstGeom>
            <a:solidFill>
              <a:srgbClr val="FFFFFF"/>
            </a:solidFill>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571522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E3059E-FE78-4CA4-8AE2-60EAC3684778}"/>
              </a:ext>
            </a:extLst>
          </p:cNvPr>
          <p:cNvSpPr>
            <a:spLocks noGrp="1"/>
          </p:cNvSpPr>
          <p:nvPr>
            <p:ph type="title"/>
          </p:nvPr>
        </p:nvSpPr>
        <p:spPr/>
        <p:txBody>
          <a:bodyPr/>
          <a:lstStyle/>
          <a:p>
            <a:r>
              <a:rPr lang="es-ES" dirty="0"/>
              <a:t>Azure Cognitive Service</a:t>
            </a:r>
          </a:p>
        </p:txBody>
      </p:sp>
      <p:pic>
        <p:nvPicPr>
          <p:cNvPr id="4" name="Imagen 3">
            <a:extLst>
              <a:ext uri="{FF2B5EF4-FFF2-40B4-BE49-F238E27FC236}">
                <a16:creationId xmlns:a16="http://schemas.microsoft.com/office/drawing/2014/main" id="{513199EC-0CF8-43C3-BC0A-9EBBD1B3108D}"/>
              </a:ext>
            </a:extLst>
          </p:cNvPr>
          <p:cNvPicPr>
            <a:picLocks noChangeAspect="1"/>
          </p:cNvPicPr>
          <p:nvPr/>
        </p:nvPicPr>
        <p:blipFill>
          <a:blip r:embed="rId2"/>
          <a:stretch>
            <a:fillRect/>
          </a:stretch>
        </p:blipFill>
        <p:spPr>
          <a:xfrm>
            <a:off x="1636352" y="3428866"/>
            <a:ext cx="9143520" cy="3105280"/>
          </a:xfrm>
          <a:prstGeom prst="rect">
            <a:avLst/>
          </a:prstGeom>
        </p:spPr>
      </p:pic>
      <p:sp>
        <p:nvSpPr>
          <p:cNvPr id="5" name="CuadroTexto 4">
            <a:extLst>
              <a:ext uri="{FF2B5EF4-FFF2-40B4-BE49-F238E27FC236}">
                <a16:creationId xmlns:a16="http://schemas.microsoft.com/office/drawing/2014/main" id="{57B6EE4F-8005-475D-B411-2BCDA87A8DDD}"/>
              </a:ext>
            </a:extLst>
          </p:cNvPr>
          <p:cNvSpPr txBox="1"/>
          <p:nvPr/>
        </p:nvSpPr>
        <p:spPr>
          <a:xfrm>
            <a:off x="493731" y="751405"/>
            <a:ext cx="11428761" cy="2215991"/>
          </a:xfrm>
          <a:prstGeom prst="rect">
            <a:avLst/>
          </a:prstGeom>
          <a:noFill/>
        </p:spPr>
        <p:txBody>
          <a:bodyPr wrap="square" lIns="0" tIns="0" rIns="0" bIns="0" rtlCol="0">
            <a:spAutoFit/>
          </a:bodyPr>
          <a:lstStyle/>
          <a:p>
            <a:pPr defTabSz="914232"/>
            <a:r>
              <a:rPr lang="es-ES" sz="2400" spc="-70" dirty="0">
                <a:gradFill>
                  <a:gsLst>
                    <a:gs pos="2917">
                      <a:srgbClr val="393939"/>
                    </a:gs>
                    <a:gs pos="95000">
                      <a:srgbClr val="393939"/>
                    </a:gs>
                  </a:gsLst>
                  <a:lin ang="5400000" scaled="0"/>
                </a:gradFill>
                <a:latin typeface="Segoe UI"/>
              </a:rPr>
              <a:t>Azure nos proporciona una gran variedad de servicios para dotar</a:t>
            </a:r>
          </a:p>
          <a:p>
            <a:pPr defTabSz="914232"/>
            <a:r>
              <a:rPr lang="es-ES" sz="2400" spc="-70" dirty="0">
                <a:gradFill>
                  <a:gsLst>
                    <a:gs pos="2917">
                      <a:srgbClr val="393939"/>
                    </a:gs>
                    <a:gs pos="95000">
                      <a:srgbClr val="393939"/>
                    </a:gs>
                  </a:gsLst>
                  <a:lin ang="5400000" scaled="0"/>
                </a:gradFill>
                <a:latin typeface="Segoe UI"/>
              </a:rPr>
              <a:t>de inteligencia a nuestras aplicaciones</a:t>
            </a:r>
          </a:p>
          <a:p>
            <a:pPr defTabSz="914232"/>
            <a:endParaRPr lang="es-ES" sz="2400" spc="-70" dirty="0">
              <a:gradFill>
                <a:gsLst>
                  <a:gs pos="2917">
                    <a:srgbClr val="393939"/>
                  </a:gs>
                  <a:gs pos="95000">
                    <a:srgbClr val="393939"/>
                  </a:gs>
                </a:gsLst>
                <a:lin ang="5400000" scaled="0"/>
              </a:gradFill>
              <a:latin typeface="Segoe UI"/>
            </a:endParaRPr>
          </a:p>
          <a:p>
            <a:pPr defTabSz="914232"/>
            <a:r>
              <a:rPr lang="es-ES" sz="2400" spc="-70" dirty="0">
                <a:gradFill>
                  <a:gsLst>
                    <a:gs pos="2917">
                      <a:srgbClr val="393939"/>
                    </a:gs>
                    <a:gs pos="95000">
                      <a:srgbClr val="393939"/>
                    </a:gs>
                  </a:gsLst>
                  <a:lin ang="5400000" scaled="0"/>
                </a:gradFill>
                <a:latin typeface="Segoe UI"/>
              </a:rPr>
              <a:t>Podemos usar las apis existentes o entrenar las nuestras</a:t>
            </a:r>
          </a:p>
          <a:p>
            <a:pPr defTabSz="914232"/>
            <a:endParaRPr lang="es-ES" sz="2400" spc="-70" dirty="0">
              <a:gradFill>
                <a:gsLst>
                  <a:gs pos="2917">
                    <a:srgbClr val="393939"/>
                  </a:gs>
                  <a:gs pos="95000">
                    <a:srgbClr val="393939"/>
                  </a:gs>
                </a:gsLst>
                <a:lin ang="5400000" scaled="0"/>
              </a:gradFill>
              <a:latin typeface="Segoe UI"/>
            </a:endParaRPr>
          </a:p>
          <a:p>
            <a:pPr defTabSz="914232"/>
            <a:r>
              <a:rPr lang="es-ES" sz="2400" spc="-70" dirty="0">
                <a:gradFill>
                  <a:gsLst>
                    <a:gs pos="2917">
                      <a:srgbClr val="393939"/>
                    </a:gs>
                    <a:gs pos="95000">
                      <a:srgbClr val="393939"/>
                    </a:gs>
                  </a:gsLst>
                  <a:lin ang="5400000" scaled="0"/>
                </a:gradFill>
                <a:latin typeface="Segoe UI"/>
              </a:rPr>
              <a:t>¿Quién eres? ¿Dónde estas? ¿Te busco?</a:t>
            </a:r>
          </a:p>
        </p:txBody>
      </p:sp>
      <p:pic>
        <p:nvPicPr>
          <p:cNvPr id="6" name="Picture 2" descr="Resultado de imagen de cognitive services azure">
            <a:extLst>
              <a:ext uri="{FF2B5EF4-FFF2-40B4-BE49-F238E27FC236}">
                <a16:creationId xmlns:a16="http://schemas.microsoft.com/office/drawing/2014/main" id="{9620452C-A503-49E2-A3CB-C164D955AE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759" y="5584138"/>
            <a:ext cx="816847" cy="816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383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55D70E-8235-4891-8576-F1E97D9897A6}"/>
              </a:ext>
            </a:extLst>
          </p:cNvPr>
          <p:cNvSpPr>
            <a:spLocks noGrp="1"/>
          </p:cNvSpPr>
          <p:nvPr>
            <p:ph type="title"/>
          </p:nvPr>
        </p:nvSpPr>
        <p:spPr>
          <a:xfrm>
            <a:off x="520041" y="424869"/>
            <a:ext cx="11151918" cy="747858"/>
          </a:xfrm>
        </p:spPr>
        <p:txBody>
          <a:bodyPr/>
          <a:lstStyle/>
          <a:p>
            <a:r>
              <a:rPr lang="es-ES" sz="3628" dirty="0"/>
              <a:t>Custom API VISION</a:t>
            </a:r>
          </a:p>
        </p:txBody>
      </p:sp>
      <p:pic>
        <p:nvPicPr>
          <p:cNvPr id="6" name="Imagen 5">
            <a:extLst>
              <a:ext uri="{FF2B5EF4-FFF2-40B4-BE49-F238E27FC236}">
                <a16:creationId xmlns:a16="http://schemas.microsoft.com/office/drawing/2014/main" id="{2501FC49-AF7B-470C-ABD2-610C657992AF}"/>
              </a:ext>
            </a:extLst>
          </p:cNvPr>
          <p:cNvPicPr>
            <a:picLocks noChangeAspect="1"/>
          </p:cNvPicPr>
          <p:nvPr/>
        </p:nvPicPr>
        <p:blipFill>
          <a:blip r:embed="rId2"/>
          <a:stretch>
            <a:fillRect/>
          </a:stretch>
        </p:blipFill>
        <p:spPr>
          <a:xfrm>
            <a:off x="1132652" y="1273862"/>
            <a:ext cx="9665467" cy="4800433"/>
          </a:xfrm>
          <a:prstGeom prst="rect">
            <a:avLst/>
          </a:prstGeom>
        </p:spPr>
      </p:pic>
    </p:spTree>
    <p:extLst>
      <p:ext uri="{BB962C8B-B14F-4D97-AF65-F5344CB8AC3E}">
        <p14:creationId xmlns:p14="http://schemas.microsoft.com/office/powerpoint/2010/main" val="2262072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ED1DCF-474B-4121-9889-041FBD1EDCF9}"/>
              </a:ext>
            </a:extLst>
          </p:cNvPr>
          <p:cNvSpPr>
            <a:spLocks noGrp="1"/>
          </p:cNvSpPr>
          <p:nvPr>
            <p:ph type="title"/>
          </p:nvPr>
        </p:nvSpPr>
        <p:spPr/>
        <p:txBody>
          <a:bodyPr/>
          <a:lstStyle/>
          <a:p>
            <a:r>
              <a:rPr lang="es-ES" dirty="0"/>
              <a:t>Demo : Aplicación inteligente</a:t>
            </a:r>
          </a:p>
        </p:txBody>
      </p:sp>
      <p:grpSp>
        <p:nvGrpSpPr>
          <p:cNvPr id="16" name="Group 26">
            <a:extLst>
              <a:ext uri="{FF2B5EF4-FFF2-40B4-BE49-F238E27FC236}">
                <a16:creationId xmlns:a16="http://schemas.microsoft.com/office/drawing/2014/main" id="{171CD6F8-ECC3-4DAC-8731-3980EF3F3686}"/>
              </a:ext>
            </a:extLst>
          </p:cNvPr>
          <p:cNvGrpSpPr/>
          <p:nvPr/>
        </p:nvGrpSpPr>
        <p:grpSpPr>
          <a:xfrm>
            <a:off x="414273" y="1469784"/>
            <a:ext cx="5537794" cy="2955821"/>
            <a:chOff x="608852" y="-234538"/>
            <a:chExt cx="10020300" cy="6553200"/>
          </a:xfrm>
        </p:grpSpPr>
        <p:pic>
          <p:nvPicPr>
            <p:cNvPr id="17" name="Picture 28">
              <a:extLst>
                <a:ext uri="{FF2B5EF4-FFF2-40B4-BE49-F238E27FC236}">
                  <a16:creationId xmlns:a16="http://schemas.microsoft.com/office/drawing/2014/main" id="{FF591615-3682-47C7-8EB4-4C4D481E6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852" y="-234538"/>
              <a:ext cx="10020300" cy="6553200"/>
            </a:xfrm>
            <a:prstGeom prst="rect">
              <a:avLst/>
            </a:prstGeom>
            <a:effectLst>
              <a:glow rad="508000">
                <a:schemeClr val="bg1">
                  <a:alpha val="15000"/>
                </a:schemeClr>
              </a:glow>
            </a:effectLst>
          </p:spPr>
        </p:pic>
        <p:pic>
          <p:nvPicPr>
            <p:cNvPr id="18" name="Picture 29" descr="Screen Clipping">
              <a:extLst>
                <a:ext uri="{FF2B5EF4-FFF2-40B4-BE49-F238E27FC236}">
                  <a16:creationId xmlns:a16="http://schemas.microsoft.com/office/drawing/2014/main" id="{14760A53-8FD0-4D17-9600-70B09E131C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4543" y="667093"/>
              <a:ext cx="8148918" cy="4749939"/>
            </a:xfrm>
            <a:prstGeom prst="rect">
              <a:avLst/>
            </a:prstGeom>
          </p:spPr>
        </p:pic>
      </p:grpSp>
      <p:pic>
        <p:nvPicPr>
          <p:cNvPr id="19" name="Imagen 18" descr="Imagen que contiene texto&#10;&#10;Descripción generada con confianza muy alta">
            <a:extLst>
              <a:ext uri="{FF2B5EF4-FFF2-40B4-BE49-F238E27FC236}">
                <a16:creationId xmlns:a16="http://schemas.microsoft.com/office/drawing/2014/main" id="{E3CBBC7A-1CA3-439D-8696-C8B993AC5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390" y="2027929"/>
            <a:ext cx="4503560" cy="1839531"/>
          </a:xfrm>
          <a:prstGeom prst="rect">
            <a:avLst/>
          </a:prstGeom>
        </p:spPr>
      </p:pic>
      <p:pic>
        <p:nvPicPr>
          <p:cNvPr id="23" name="Imagen 22">
            <a:extLst>
              <a:ext uri="{FF2B5EF4-FFF2-40B4-BE49-F238E27FC236}">
                <a16:creationId xmlns:a16="http://schemas.microsoft.com/office/drawing/2014/main" id="{571C15A0-9686-45F8-A1F3-5F5DE2C087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275" y="4592056"/>
            <a:ext cx="1056473" cy="1565146"/>
          </a:xfrm>
          <a:prstGeom prst="rect">
            <a:avLst/>
          </a:prstGeom>
        </p:spPr>
      </p:pic>
      <p:pic>
        <p:nvPicPr>
          <p:cNvPr id="29" name="Imagen 28" descr="Imagen que contiene persona, exterior, foto&#10;&#10;Descripción generada con confianza muy alta">
            <a:extLst>
              <a:ext uri="{FF2B5EF4-FFF2-40B4-BE49-F238E27FC236}">
                <a16:creationId xmlns:a16="http://schemas.microsoft.com/office/drawing/2014/main" id="{63074306-3557-4F75-9867-EEDE545A64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7033" y="4592056"/>
            <a:ext cx="1201169" cy="1600934"/>
          </a:xfrm>
          <a:prstGeom prst="rect">
            <a:avLst/>
          </a:prstGeom>
        </p:spPr>
      </p:pic>
      <p:sp>
        <p:nvSpPr>
          <p:cNvPr id="30" name="CuadroTexto 29">
            <a:extLst>
              <a:ext uri="{FF2B5EF4-FFF2-40B4-BE49-F238E27FC236}">
                <a16:creationId xmlns:a16="http://schemas.microsoft.com/office/drawing/2014/main" id="{BEC86B57-0F59-460B-9877-82FCE29CB567}"/>
              </a:ext>
            </a:extLst>
          </p:cNvPr>
          <p:cNvSpPr txBox="1"/>
          <p:nvPr/>
        </p:nvSpPr>
        <p:spPr>
          <a:xfrm>
            <a:off x="1308654" y="6261077"/>
            <a:ext cx="844975" cy="251159"/>
          </a:xfrm>
          <a:prstGeom prst="rect">
            <a:avLst/>
          </a:prstGeom>
          <a:noFill/>
        </p:spPr>
        <p:txBody>
          <a:bodyPr wrap="none" lIns="0" tIns="0" rIns="0" bIns="0" rtlCol="0">
            <a:spAutoFit/>
          </a:bodyPr>
          <a:lstStyle/>
          <a:p>
            <a:pPr algn="l"/>
            <a:r>
              <a:rPr lang="es-ES" sz="1632" b="1" dirty="0">
                <a:gradFill>
                  <a:gsLst>
                    <a:gs pos="2917">
                      <a:schemeClr val="tx1"/>
                    </a:gs>
                    <a:gs pos="30000">
                      <a:schemeClr val="tx1"/>
                    </a:gs>
                  </a:gsLst>
                  <a:lin ang="5400000" scaled="0"/>
                </a:gradFill>
              </a:rPr>
              <a:t>Péliculas</a:t>
            </a:r>
          </a:p>
        </p:txBody>
      </p:sp>
      <p:pic>
        <p:nvPicPr>
          <p:cNvPr id="32" name="Imagen 31" descr="Imagen que contiene exterior, ropa, cielo&#10;&#10;Descripción generada con confianza alta">
            <a:extLst>
              <a:ext uri="{FF2B5EF4-FFF2-40B4-BE49-F238E27FC236}">
                <a16:creationId xmlns:a16="http://schemas.microsoft.com/office/drawing/2014/main" id="{D3B97ACC-87C7-4331-B6C5-1395B0FA59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502409" y="4580969"/>
            <a:ext cx="1097053" cy="1665526"/>
          </a:xfrm>
          <a:prstGeom prst="rect">
            <a:avLst/>
          </a:prstGeom>
        </p:spPr>
      </p:pic>
      <p:pic>
        <p:nvPicPr>
          <p:cNvPr id="34" name="Imagen 33" descr="Imagen que contiene persona, exterior, sujetando, hombre&#10;&#10;Descripción generada con confianza alta">
            <a:extLst>
              <a:ext uri="{FF2B5EF4-FFF2-40B4-BE49-F238E27FC236}">
                <a16:creationId xmlns:a16="http://schemas.microsoft.com/office/drawing/2014/main" id="{5912C45A-F7CE-46DF-9B8B-968B50B8F9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89856" y="4577068"/>
            <a:ext cx="1581783" cy="958656"/>
          </a:xfrm>
          <a:prstGeom prst="rect">
            <a:avLst/>
          </a:prstGeom>
        </p:spPr>
      </p:pic>
      <p:sp>
        <p:nvSpPr>
          <p:cNvPr id="35" name="CuadroTexto 34">
            <a:extLst>
              <a:ext uri="{FF2B5EF4-FFF2-40B4-BE49-F238E27FC236}">
                <a16:creationId xmlns:a16="http://schemas.microsoft.com/office/drawing/2014/main" id="{9F76EE40-307F-471D-9124-928153AC0200}"/>
              </a:ext>
            </a:extLst>
          </p:cNvPr>
          <p:cNvSpPr txBox="1"/>
          <p:nvPr/>
        </p:nvSpPr>
        <p:spPr>
          <a:xfrm>
            <a:off x="5267530" y="6403490"/>
            <a:ext cx="1043363" cy="251159"/>
          </a:xfrm>
          <a:prstGeom prst="rect">
            <a:avLst/>
          </a:prstGeom>
          <a:noFill/>
        </p:spPr>
        <p:txBody>
          <a:bodyPr wrap="none" lIns="0" tIns="0" rIns="0" bIns="0" rtlCol="0">
            <a:spAutoFit/>
          </a:bodyPr>
          <a:lstStyle/>
          <a:p>
            <a:pPr algn="l"/>
            <a:r>
              <a:rPr lang="es-ES" sz="1632" b="1" dirty="0">
                <a:gradFill>
                  <a:gsLst>
                    <a:gs pos="2917">
                      <a:schemeClr val="tx1"/>
                    </a:gs>
                    <a:gs pos="30000">
                      <a:schemeClr val="tx1"/>
                    </a:gs>
                  </a:gsLst>
                  <a:lin ang="5400000" scaled="0"/>
                </a:gradFill>
              </a:rPr>
              <a:t>Personajes</a:t>
            </a:r>
          </a:p>
        </p:txBody>
      </p:sp>
      <p:pic>
        <p:nvPicPr>
          <p:cNvPr id="36" name="Picture 2" descr="Resultado de imagen de cognitive services azure">
            <a:extLst>
              <a:ext uri="{FF2B5EF4-FFF2-40B4-BE49-F238E27FC236}">
                <a16:creationId xmlns:a16="http://schemas.microsoft.com/office/drawing/2014/main" id="{4369C277-6483-4498-AA71-834967619A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92788" y="2542446"/>
            <a:ext cx="816847" cy="81684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n de sharepoint">
            <a:extLst>
              <a:ext uri="{FF2B5EF4-FFF2-40B4-BE49-F238E27FC236}">
                <a16:creationId xmlns:a16="http://schemas.microsoft.com/office/drawing/2014/main" id="{7502D543-451C-495A-8693-30FFE2AFA2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14433" y="1509142"/>
            <a:ext cx="684011" cy="6840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microsoft flow">
            <a:extLst>
              <a:ext uri="{FF2B5EF4-FFF2-40B4-BE49-F238E27FC236}">
                <a16:creationId xmlns:a16="http://schemas.microsoft.com/office/drawing/2014/main" id="{108A5F6E-87A4-4C22-BCA4-2B1E7C8B990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09959" y="1924952"/>
            <a:ext cx="582503" cy="58250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de powerapps">
            <a:extLst>
              <a:ext uri="{FF2B5EF4-FFF2-40B4-BE49-F238E27FC236}">
                <a16:creationId xmlns:a16="http://schemas.microsoft.com/office/drawing/2014/main" id="{688F3771-A9A0-486D-9064-D32A2FCC3A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45418" y="1637808"/>
            <a:ext cx="582504" cy="58250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Resultado de imagen de sharepoint">
            <a:extLst>
              <a:ext uri="{FF2B5EF4-FFF2-40B4-BE49-F238E27FC236}">
                <a16:creationId xmlns:a16="http://schemas.microsoft.com/office/drawing/2014/main" id="{06CD6817-3257-4A2D-97D5-598A61A2802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14433" y="2696781"/>
            <a:ext cx="684011" cy="684011"/>
          </a:xfrm>
          <a:prstGeom prst="rect">
            <a:avLst/>
          </a:prstGeom>
          <a:noFill/>
          <a:extLst>
            <a:ext uri="{909E8E84-426E-40DD-AFC4-6F175D3DCCD1}">
              <a14:hiddenFill xmlns:a14="http://schemas.microsoft.com/office/drawing/2010/main">
                <a:solidFill>
                  <a:srgbClr val="FFFFFF"/>
                </a:solidFill>
              </a14:hiddenFill>
            </a:ext>
          </a:extLst>
        </p:spPr>
      </p:pic>
      <p:pic>
        <p:nvPicPr>
          <p:cNvPr id="41" name="Imagen 40" descr="Imagen que contiene persona, exterior, sujetando, hombre&#10;&#10;Descripción generada con confianza alta">
            <a:extLst>
              <a:ext uri="{FF2B5EF4-FFF2-40B4-BE49-F238E27FC236}">
                <a16:creationId xmlns:a16="http://schemas.microsoft.com/office/drawing/2014/main" id="{24715024-905B-4E82-ABA2-C187DE8EFD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3862" y="4812662"/>
            <a:ext cx="1581783" cy="958656"/>
          </a:xfrm>
          <a:prstGeom prst="rect">
            <a:avLst/>
          </a:prstGeom>
        </p:spPr>
      </p:pic>
      <p:pic>
        <p:nvPicPr>
          <p:cNvPr id="42" name="Imagen 41" descr="Imagen que contiene persona, exterior, sujetando, hombre&#10;&#10;Descripción generada con confianza alta">
            <a:extLst>
              <a:ext uri="{FF2B5EF4-FFF2-40B4-BE49-F238E27FC236}">
                <a16:creationId xmlns:a16="http://schemas.microsoft.com/office/drawing/2014/main" id="{08E892F2-209A-4DEC-B7EB-573FDE7F5C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34949" y="5269894"/>
            <a:ext cx="1581783" cy="958656"/>
          </a:xfrm>
          <a:prstGeom prst="rect">
            <a:avLst/>
          </a:prstGeom>
        </p:spPr>
      </p:pic>
      <p:pic>
        <p:nvPicPr>
          <p:cNvPr id="43" name="Imagen 42" descr="Imagen que contiene exterior, ropa, cielo&#10;&#10;Descripción generada con confianza alta">
            <a:extLst>
              <a:ext uri="{FF2B5EF4-FFF2-40B4-BE49-F238E27FC236}">
                <a16:creationId xmlns:a16="http://schemas.microsoft.com/office/drawing/2014/main" id="{44FC763A-6750-41AB-AC8C-D6E319DB7C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640627" y="4719187"/>
            <a:ext cx="1097053" cy="1665526"/>
          </a:xfrm>
          <a:prstGeom prst="rect">
            <a:avLst/>
          </a:prstGeom>
        </p:spPr>
      </p:pic>
      <p:pic>
        <p:nvPicPr>
          <p:cNvPr id="44" name="Imagen 43" descr="Imagen que contiene exterior, ropa, cielo&#10;&#10;Descripción generada con confianza alta">
            <a:extLst>
              <a:ext uri="{FF2B5EF4-FFF2-40B4-BE49-F238E27FC236}">
                <a16:creationId xmlns:a16="http://schemas.microsoft.com/office/drawing/2014/main" id="{C1B53F1B-330E-4B23-9769-1D99E7505D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778845" y="4857406"/>
            <a:ext cx="1097053" cy="1665526"/>
          </a:xfrm>
          <a:prstGeom prst="rect">
            <a:avLst/>
          </a:prstGeom>
        </p:spPr>
      </p:pic>
      <p:pic>
        <p:nvPicPr>
          <p:cNvPr id="2056" name="Picture 8" descr="Resultado de imagen de sql">
            <a:extLst>
              <a:ext uri="{FF2B5EF4-FFF2-40B4-BE49-F238E27FC236}">
                <a16:creationId xmlns:a16="http://schemas.microsoft.com/office/drawing/2014/main" id="{E1994BB4-05B2-4D57-9BC4-B04B228AF8C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01459" y="2318778"/>
            <a:ext cx="883667" cy="463925"/>
          </a:xfrm>
          <a:prstGeom prst="rect">
            <a:avLst/>
          </a:prstGeom>
          <a:noFill/>
          <a:extLst>
            <a:ext uri="{909E8E84-426E-40DD-AFC4-6F175D3DCCD1}">
              <a14:hiddenFill xmlns:a14="http://schemas.microsoft.com/office/drawing/2010/main">
                <a:solidFill>
                  <a:srgbClr val="FFFFFF"/>
                </a:solidFill>
              </a14:hiddenFill>
            </a:ext>
          </a:extLst>
        </p:spPr>
      </p:pic>
      <p:sp>
        <p:nvSpPr>
          <p:cNvPr id="37" name="Rectángulo 36">
            <a:extLst>
              <a:ext uri="{FF2B5EF4-FFF2-40B4-BE49-F238E27FC236}">
                <a16:creationId xmlns:a16="http://schemas.microsoft.com/office/drawing/2014/main" id="{74838E22-E44B-40BB-A112-3E8C6E073475}"/>
              </a:ext>
            </a:extLst>
          </p:cNvPr>
          <p:cNvSpPr/>
          <p:nvPr/>
        </p:nvSpPr>
        <p:spPr bwMode="auto">
          <a:xfrm>
            <a:off x="348966" y="1143248"/>
            <a:ext cx="6791950" cy="5616420"/>
          </a:xfrm>
          <a:prstGeom prst="rect">
            <a:avLst/>
          </a:prstGeom>
          <a:noFill/>
          <a:ln w="9525" cap="flat" cmpd="sng" algn="ctr">
            <a:solidFill>
              <a:schemeClr val="accent5"/>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165862" tIns="132690" rIns="165862" bIns="132690" numCol="1" spcCol="0" rtlCol="0" fromWordArt="0" anchor="t" anchorCtr="0" forceAA="0" compatLnSpc="1">
            <a:prstTxWarp prst="textNoShape">
              <a:avLst/>
            </a:prstTxWarp>
            <a:noAutofit/>
          </a:bodyPr>
          <a:lstStyle/>
          <a:p>
            <a:pPr defTabSz="845659" fontAlgn="base">
              <a:spcBef>
                <a:spcPct val="0"/>
              </a:spcBef>
              <a:spcAft>
                <a:spcPct val="0"/>
              </a:spcAft>
            </a:pPr>
            <a:endParaRPr lang="es-ES" sz="1814"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ángulo 46">
            <a:extLst>
              <a:ext uri="{FF2B5EF4-FFF2-40B4-BE49-F238E27FC236}">
                <a16:creationId xmlns:a16="http://schemas.microsoft.com/office/drawing/2014/main" id="{ED38C5B5-04A8-4562-A735-32CD6ECEE22C}"/>
              </a:ext>
            </a:extLst>
          </p:cNvPr>
          <p:cNvSpPr/>
          <p:nvPr/>
        </p:nvSpPr>
        <p:spPr bwMode="auto">
          <a:xfrm>
            <a:off x="7355784" y="1143248"/>
            <a:ext cx="4658171" cy="2659231"/>
          </a:xfrm>
          <a:prstGeom prst="rect">
            <a:avLst/>
          </a:prstGeom>
          <a:noFill/>
          <a:ln w="9525" cap="flat" cmpd="sng" algn="ctr">
            <a:solidFill>
              <a:schemeClr val="accent5"/>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165862" tIns="132690" rIns="165862" bIns="132690" numCol="1" spcCol="0" rtlCol="0" fromWordArt="0" anchor="t" anchorCtr="0" forceAA="0" compatLnSpc="1">
            <a:prstTxWarp prst="textNoShape">
              <a:avLst/>
            </a:prstTxWarp>
            <a:noAutofit/>
          </a:bodyPr>
          <a:lstStyle/>
          <a:p>
            <a:pPr defTabSz="845659" fontAlgn="base">
              <a:spcBef>
                <a:spcPct val="0"/>
              </a:spcBef>
              <a:spcAft>
                <a:spcPct val="0"/>
              </a:spcAft>
            </a:pPr>
            <a:endParaRPr lang="es-ES" sz="1814"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descr="Imagen que contiene persona, exterior, sujetando, hombre&#10;&#10;Descripción generada con confianza alta">
            <a:extLst>
              <a:ext uri="{FF2B5EF4-FFF2-40B4-BE49-F238E27FC236}">
                <a16:creationId xmlns:a16="http://schemas.microsoft.com/office/drawing/2014/main" id="{DAB024B3-A8E5-42F2-A79F-3345050A4B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62534" y="4202805"/>
            <a:ext cx="660846" cy="400513"/>
          </a:xfrm>
          <a:prstGeom prst="rect">
            <a:avLst/>
          </a:prstGeom>
        </p:spPr>
      </p:pic>
      <p:cxnSp>
        <p:nvCxnSpPr>
          <p:cNvPr id="39" name="Conector recto de flecha 38">
            <a:extLst>
              <a:ext uri="{FF2B5EF4-FFF2-40B4-BE49-F238E27FC236}">
                <a16:creationId xmlns:a16="http://schemas.microsoft.com/office/drawing/2014/main" id="{365A03A6-D585-4582-BCA5-7BC756F15102}"/>
              </a:ext>
            </a:extLst>
          </p:cNvPr>
          <p:cNvCxnSpPr/>
          <p:nvPr/>
        </p:nvCxnSpPr>
        <p:spPr>
          <a:xfrm flipV="1">
            <a:off x="10356437" y="3559614"/>
            <a:ext cx="0" cy="459311"/>
          </a:xfrm>
          <a:prstGeom prst="straightConnector1">
            <a:avLst/>
          </a:prstGeom>
          <a:ln w="38100">
            <a:solidFill>
              <a:srgbClr val="0072C6"/>
            </a:solidFill>
            <a:headEnd type="none" w="lg" len="med"/>
            <a:tailEnd type="triangle"/>
          </a:ln>
        </p:spPr>
        <p:style>
          <a:lnRef idx="1">
            <a:schemeClr val="accent5"/>
          </a:lnRef>
          <a:fillRef idx="0">
            <a:schemeClr val="accent5"/>
          </a:fillRef>
          <a:effectRef idx="0">
            <a:schemeClr val="accent5"/>
          </a:effectRef>
          <a:fontRef idx="minor">
            <a:schemeClr val="tx1"/>
          </a:fontRef>
        </p:style>
      </p:cxnSp>
      <p:pic>
        <p:nvPicPr>
          <p:cNvPr id="51" name="Imagen 50" descr="Imagen que contiene persona, exterior, sujetando, hombre&#10;&#10;Descripción generada con confianza alta">
            <a:extLst>
              <a:ext uri="{FF2B5EF4-FFF2-40B4-BE49-F238E27FC236}">
                <a16:creationId xmlns:a16="http://schemas.microsoft.com/office/drawing/2014/main" id="{8FFA950D-A742-4BC9-86FE-0D00D22399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00753" y="4341023"/>
            <a:ext cx="660846" cy="400513"/>
          </a:xfrm>
          <a:prstGeom prst="rect">
            <a:avLst/>
          </a:prstGeom>
        </p:spPr>
      </p:pic>
      <p:pic>
        <p:nvPicPr>
          <p:cNvPr id="52" name="Imagen 51" descr="Imagen que contiene persona, exterior, sujetando, hombre&#10;&#10;Descripción generada con confianza alta">
            <a:extLst>
              <a:ext uri="{FF2B5EF4-FFF2-40B4-BE49-F238E27FC236}">
                <a16:creationId xmlns:a16="http://schemas.microsoft.com/office/drawing/2014/main" id="{6CFC24E1-FF6B-4960-9953-BBEACD1DEB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8971" y="4479241"/>
            <a:ext cx="660846" cy="400513"/>
          </a:xfrm>
          <a:prstGeom prst="rect">
            <a:avLst/>
          </a:prstGeom>
        </p:spPr>
      </p:pic>
      <p:cxnSp>
        <p:nvCxnSpPr>
          <p:cNvPr id="53" name="Conector recto de flecha 52">
            <a:extLst>
              <a:ext uri="{FF2B5EF4-FFF2-40B4-BE49-F238E27FC236}">
                <a16:creationId xmlns:a16="http://schemas.microsoft.com/office/drawing/2014/main" id="{5AC0A4DC-E95B-4B19-A6A2-FCFC6B32E996}"/>
              </a:ext>
            </a:extLst>
          </p:cNvPr>
          <p:cNvCxnSpPr>
            <a:cxnSpLocks/>
          </p:cNvCxnSpPr>
          <p:nvPr/>
        </p:nvCxnSpPr>
        <p:spPr>
          <a:xfrm flipH="1">
            <a:off x="8969517" y="2971850"/>
            <a:ext cx="979608" cy="0"/>
          </a:xfrm>
          <a:prstGeom prst="straightConnector1">
            <a:avLst/>
          </a:prstGeom>
          <a:ln w="38100">
            <a:solidFill>
              <a:srgbClr val="0072C6"/>
            </a:solidFill>
            <a:headEnd type="none" w="lg" len="med"/>
            <a:tailEnd type="triangle"/>
          </a:ln>
        </p:spPr>
        <p:style>
          <a:lnRef idx="1">
            <a:schemeClr val="accent5"/>
          </a:lnRef>
          <a:fillRef idx="0">
            <a:schemeClr val="accent5"/>
          </a:fillRef>
          <a:effectRef idx="0">
            <a:schemeClr val="accent5"/>
          </a:effectRef>
          <a:fontRef idx="minor">
            <a:schemeClr val="tx1"/>
          </a:fontRef>
        </p:style>
      </p:cxnSp>
      <p:sp>
        <p:nvSpPr>
          <p:cNvPr id="56" name="Rectángulo 55">
            <a:extLst>
              <a:ext uri="{FF2B5EF4-FFF2-40B4-BE49-F238E27FC236}">
                <a16:creationId xmlns:a16="http://schemas.microsoft.com/office/drawing/2014/main" id="{6E30CF74-A8C8-498E-BDA2-CA74257884A3}"/>
              </a:ext>
            </a:extLst>
          </p:cNvPr>
          <p:cNvSpPr/>
          <p:nvPr/>
        </p:nvSpPr>
        <p:spPr bwMode="auto">
          <a:xfrm>
            <a:off x="7598066" y="1792577"/>
            <a:ext cx="1175529" cy="1566715"/>
          </a:xfrm>
          <a:prstGeom prst="rect">
            <a:avLst/>
          </a:prstGeom>
          <a:noFill/>
          <a:ln w="9525" cap="flat" cmpd="sng" algn="ctr">
            <a:solidFill>
              <a:schemeClr val="accent5"/>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165862" tIns="132690" rIns="165862" bIns="132690" numCol="1" spcCol="0" rtlCol="0" fromWordArt="0" anchor="t" anchorCtr="0" forceAA="0" compatLnSpc="1">
            <a:prstTxWarp prst="textNoShape">
              <a:avLst/>
            </a:prstTxWarp>
            <a:noAutofit/>
          </a:bodyPr>
          <a:lstStyle/>
          <a:p>
            <a:pPr defTabSz="845659" fontAlgn="base">
              <a:spcBef>
                <a:spcPct val="0"/>
              </a:spcBef>
              <a:spcAft>
                <a:spcPct val="0"/>
              </a:spcAft>
            </a:pPr>
            <a:endParaRPr lang="es-ES" sz="1814"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7" name="Conector recto de flecha 56">
            <a:extLst>
              <a:ext uri="{FF2B5EF4-FFF2-40B4-BE49-F238E27FC236}">
                <a16:creationId xmlns:a16="http://schemas.microsoft.com/office/drawing/2014/main" id="{9C471971-090B-4346-BF0A-7E61C0E61438}"/>
              </a:ext>
            </a:extLst>
          </p:cNvPr>
          <p:cNvCxnSpPr>
            <a:cxnSpLocks/>
          </p:cNvCxnSpPr>
          <p:nvPr/>
        </p:nvCxnSpPr>
        <p:spPr>
          <a:xfrm>
            <a:off x="8874876" y="1924953"/>
            <a:ext cx="1041114" cy="0"/>
          </a:xfrm>
          <a:prstGeom prst="straightConnector1">
            <a:avLst/>
          </a:prstGeom>
          <a:ln w="38100">
            <a:solidFill>
              <a:srgbClr val="0072C6"/>
            </a:solidFill>
            <a:headEnd type="none" w="lg" len="med"/>
            <a:tailEnd type="triangle"/>
          </a:ln>
        </p:spPr>
        <p:style>
          <a:lnRef idx="1">
            <a:schemeClr val="accent5"/>
          </a:lnRef>
          <a:fillRef idx="0">
            <a:schemeClr val="accent5"/>
          </a:fillRef>
          <a:effectRef idx="0">
            <a:schemeClr val="accent5"/>
          </a:effectRef>
          <a:fontRef idx="minor">
            <a:schemeClr val="tx1"/>
          </a:fontRef>
        </p:style>
      </p:cxnSp>
      <p:sp>
        <p:nvSpPr>
          <p:cNvPr id="54" name="CuadroTexto 53">
            <a:extLst>
              <a:ext uri="{FF2B5EF4-FFF2-40B4-BE49-F238E27FC236}">
                <a16:creationId xmlns:a16="http://schemas.microsoft.com/office/drawing/2014/main" id="{69D8E55B-2027-4BBF-ABF1-1CA709F56C0D}"/>
              </a:ext>
            </a:extLst>
          </p:cNvPr>
          <p:cNvSpPr txBox="1"/>
          <p:nvPr/>
        </p:nvSpPr>
        <p:spPr>
          <a:xfrm>
            <a:off x="8578409" y="3425646"/>
            <a:ext cx="1177245" cy="251159"/>
          </a:xfrm>
          <a:prstGeom prst="rect">
            <a:avLst/>
          </a:prstGeom>
          <a:noFill/>
        </p:spPr>
        <p:txBody>
          <a:bodyPr wrap="none" lIns="0" tIns="0" rIns="0" bIns="0" rtlCol="0">
            <a:spAutoFit/>
          </a:bodyPr>
          <a:lstStyle/>
          <a:p>
            <a:pPr algn="l"/>
            <a:r>
              <a:rPr lang="es-ES" sz="1632" b="1" dirty="0">
                <a:gradFill>
                  <a:gsLst>
                    <a:gs pos="2917">
                      <a:schemeClr val="tx1"/>
                    </a:gs>
                    <a:gs pos="30000">
                      <a:schemeClr val="tx1"/>
                    </a:gs>
                  </a:gsLst>
                  <a:lin ang="5400000" scaled="0"/>
                </a:gradFill>
              </a:rPr>
              <a:t>Clasificar…..</a:t>
            </a:r>
          </a:p>
        </p:txBody>
      </p:sp>
      <p:sp>
        <p:nvSpPr>
          <p:cNvPr id="61" name="CuadroTexto 60">
            <a:extLst>
              <a:ext uri="{FF2B5EF4-FFF2-40B4-BE49-F238E27FC236}">
                <a16:creationId xmlns:a16="http://schemas.microsoft.com/office/drawing/2014/main" id="{E3E69D31-61FB-4BF6-8755-FB5D35E72825}"/>
              </a:ext>
            </a:extLst>
          </p:cNvPr>
          <p:cNvSpPr txBox="1"/>
          <p:nvPr/>
        </p:nvSpPr>
        <p:spPr>
          <a:xfrm>
            <a:off x="8736898" y="1535816"/>
            <a:ext cx="1262614" cy="167418"/>
          </a:xfrm>
          <a:prstGeom prst="rect">
            <a:avLst/>
          </a:prstGeom>
          <a:noFill/>
        </p:spPr>
        <p:txBody>
          <a:bodyPr wrap="square" lIns="0" tIns="0" rIns="0" bIns="0" rtlCol="0">
            <a:spAutoFit/>
          </a:bodyPr>
          <a:lstStyle/>
          <a:p>
            <a:pPr algn="l"/>
            <a:r>
              <a:rPr lang="es-ES" sz="1088" b="1" dirty="0" err="1">
                <a:gradFill>
                  <a:gsLst>
                    <a:gs pos="2917">
                      <a:schemeClr val="tx1"/>
                    </a:gs>
                    <a:gs pos="30000">
                      <a:schemeClr val="tx1"/>
                    </a:gs>
                  </a:gsLst>
                  <a:lin ang="5400000" scaled="0"/>
                </a:gradFill>
              </a:rPr>
              <a:t>Url</a:t>
            </a:r>
            <a:r>
              <a:rPr lang="es-ES" sz="1088" b="1" dirty="0">
                <a:gradFill>
                  <a:gsLst>
                    <a:gs pos="2917">
                      <a:schemeClr val="tx1"/>
                    </a:gs>
                    <a:gs pos="30000">
                      <a:schemeClr val="tx1"/>
                    </a:gs>
                  </a:gsLst>
                  <a:lin ang="5400000" scaled="0"/>
                </a:gradFill>
              </a:rPr>
              <a:t> + ‘Superman’</a:t>
            </a:r>
          </a:p>
        </p:txBody>
      </p:sp>
      <p:cxnSp>
        <p:nvCxnSpPr>
          <p:cNvPr id="58" name="Conector: angular 57">
            <a:extLst>
              <a:ext uri="{FF2B5EF4-FFF2-40B4-BE49-F238E27FC236}">
                <a16:creationId xmlns:a16="http://schemas.microsoft.com/office/drawing/2014/main" id="{074E9ED5-BB08-4E01-8E46-7F2E02929303}"/>
              </a:ext>
            </a:extLst>
          </p:cNvPr>
          <p:cNvCxnSpPr>
            <a:cxnSpLocks/>
            <a:stCxn id="2050" idx="3"/>
          </p:cNvCxnSpPr>
          <p:nvPr/>
        </p:nvCxnSpPr>
        <p:spPr>
          <a:xfrm flipH="1">
            <a:off x="7345969" y="1851148"/>
            <a:ext cx="3352475" cy="4124834"/>
          </a:xfrm>
          <a:prstGeom prst="bentConnector4">
            <a:avLst>
              <a:gd name="adj1" fmla="val -26004"/>
              <a:gd name="adj2" fmla="val 99928"/>
            </a:avLst>
          </a:prstGeom>
          <a:ln w="28575">
            <a:solidFill>
              <a:srgbClr val="0072C6"/>
            </a:solidFill>
            <a:prstDash val="lg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3955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sz="quarter" idx="10"/>
          </p:nvPr>
        </p:nvSpPr>
        <p:spPr/>
        <p:txBody>
          <a:bodyPr/>
          <a:lstStyle/>
          <a:p>
            <a:endParaRPr lang="es-ES"/>
          </a:p>
        </p:txBody>
      </p:sp>
      <p:sp>
        <p:nvSpPr>
          <p:cNvPr id="7" name="Text Placeholder 5"/>
          <p:cNvSpPr txBox="1">
            <a:spLocks/>
          </p:cNvSpPr>
          <p:nvPr/>
        </p:nvSpPr>
        <p:spPr>
          <a:xfrm>
            <a:off x="6335260" y="1447801"/>
            <a:ext cx="5319398" cy="117844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techcommunity.microsoft.com </a:t>
            </a:r>
            <a:endParaRPr kumimoji="0" lang="en-US" sz="4000" b="0" i="0" u="sng" strike="noStrike" kern="1200" cap="none" spc="-70" normalizeH="0" baseline="0" noProof="0" dirty="0">
              <a:ln>
                <a:noFill/>
              </a:ln>
              <a:gradFill>
                <a:gsLst>
                  <a:gs pos="100000">
                    <a:srgbClr val="EB3C00"/>
                  </a:gs>
                  <a:gs pos="0">
                    <a:srgbClr val="EB3C00"/>
                  </a:gs>
                </a:gsLst>
                <a:lin ang="5400000" scaled="0"/>
              </a:gradFill>
              <a:effectLst/>
              <a:uLnTx/>
              <a:uFillTx/>
              <a:latin typeface="Segoe UI Light"/>
              <a:ea typeface="+mn-ea"/>
              <a:cs typeface="+mn-cs"/>
            </a:endParaRPr>
          </a:p>
        </p:txBody>
      </p:sp>
      <p:sp>
        <p:nvSpPr>
          <p:cNvPr id="8" name="Content Placeholder 6"/>
          <p:cNvSpPr txBox="1">
            <a:spLocks/>
          </p:cNvSpPr>
          <p:nvPr/>
        </p:nvSpPr>
        <p:spPr>
          <a:xfrm>
            <a:off x="6335486" y="3273604"/>
            <a:ext cx="5329807" cy="609398"/>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One Microsoft community for IT Pros and tech enthusiasts to learn from experts on Microsoft products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Trusted resource for news, best practices and answers from Microsoft product teams and MVPs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Join today!  It’s free – sign in with your Microsoft Account.</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9" name="Picture Placeholder 7">
            <a:extLst/>
          </p:cNvPr>
          <p:cNvPicPr>
            <a:picLocks noChangeAspect="1"/>
          </p:cNvPicPr>
          <p:nvPr/>
        </p:nvPicPr>
        <p:blipFill>
          <a:blip r:embed="rId3"/>
          <a:srcRect t="3483" b="3483"/>
          <a:stretch>
            <a:fillRect/>
          </a:stretch>
        </p:blipFill>
        <p:spPr>
          <a:xfrm>
            <a:off x="0" y="0"/>
            <a:ext cx="5981670" cy="6858000"/>
          </a:xfrm>
          <a:prstGeom prst="rect">
            <a:avLst/>
          </a:prstGeom>
        </p:spPr>
      </p:pic>
    </p:spTree>
    <p:extLst>
      <p:ext uri="{BB962C8B-B14F-4D97-AF65-F5344CB8AC3E}">
        <p14:creationId xmlns:p14="http://schemas.microsoft.com/office/powerpoint/2010/main" val="686038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6376038" y="697897"/>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4" name="Imagen 3">
            <a:extLst>
              <a:ext uri="{FF2B5EF4-FFF2-40B4-BE49-F238E27FC236}">
                <a16:creationId xmlns:a16="http://schemas.microsoft.com/office/drawing/2014/main" id="{072B8108-F9B6-4B91-B4FD-4A5066FEEBEC}"/>
              </a:ext>
            </a:extLst>
          </p:cNvPr>
          <p:cNvPicPr>
            <a:picLocks noChangeAspect="1"/>
          </p:cNvPicPr>
          <p:nvPr/>
        </p:nvPicPr>
        <p:blipFill>
          <a:blip r:embed="rId3"/>
          <a:stretch>
            <a:fillRect/>
          </a:stretch>
        </p:blipFill>
        <p:spPr>
          <a:xfrm>
            <a:off x="5788888" y="0"/>
            <a:ext cx="6381750" cy="6772275"/>
          </a:xfrm>
          <a:prstGeom prst="rect">
            <a:avLst/>
          </a:prstGeom>
          <a:ln>
            <a:noFill/>
          </a:ln>
          <a:effectLst>
            <a:outerShdw blurRad="292100" dist="139700" dir="2700000" algn="tl" rotWithShape="0">
              <a:srgbClr val="333333">
                <a:alpha val="65000"/>
              </a:srgbClr>
            </a:outerShdw>
          </a:effectLst>
        </p:spPr>
      </p:pic>
      <p:sp>
        <p:nvSpPr>
          <p:cNvPr id="23" name="CuadroTexto 22">
            <a:extLst>
              <a:ext uri="{FF2B5EF4-FFF2-40B4-BE49-F238E27FC236}">
                <a16:creationId xmlns:a16="http://schemas.microsoft.com/office/drawing/2014/main" id="{7B366C24-E3E6-45D2-8DF7-975895520C92}"/>
              </a:ext>
            </a:extLst>
          </p:cNvPr>
          <p:cNvSpPr txBox="1"/>
          <p:nvPr/>
        </p:nvSpPr>
        <p:spPr>
          <a:xfrm>
            <a:off x="8312722" y="4864545"/>
            <a:ext cx="627356" cy="492443"/>
          </a:xfrm>
          <a:prstGeom prst="rect">
            <a:avLst/>
          </a:prstGeom>
          <a:noFill/>
        </p:spPr>
        <p:txBody>
          <a:bodyPr wrap="square" lIns="0" tIns="0" rIns="0" bIns="0" rtlCol="0">
            <a:spAutoFit/>
          </a:bodyPr>
          <a:lstStyle/>
          <a:p>
            <a:r>
              <a:rPr lang="es-ES" sz="3200" b="1" spc="-93" dirty="0">
                <a:solidFill>
                  <a:srgbClr val="FF0000"/>
                </a:solidFill>
              </a:rPr>
              <a:t>10</a:t>
            </a:r>
          </a:p>
        </p:txBody>
      </p:sp>
      <p:sp>
        <p:nvSpPr>
          <p:cNvPr id="26" name="CuadroTexto 25">
            <a:extLst>
              <a:ext uri="{FF2B5EF4-FFF2-40B4-BE49-F238E27FC236}">
                <a16:creationId xmlns:a16="http://schemas.microsoft.com/office/drawing/2014/main" id="{D0475F3F-F794-45A2-AF55-CD75761D05FF}"/>
              </a:ext>
            </a:extLst>
          </p:cNvPr>
          <p:cNvSpPr txBox="1"/>
          <p:nvPr/>
        </p:nvSpPr>
        <p:spPr>
          <a:xfrm>
            <a:off x="9699677" y="5494759"/>
            <a:ext cx="453435" cy="492443"/>
          </a:xfrm>
          <a:prstGeom prst="rect">
            <a:avLst/>
          </a:prstGeom>
          <a:noFill/>
        </p:spPr>
        <p:txBody>
          <a:bodyPr wrap="square" lIns="0" tIns="0" rIns="0" bIns="0" rtlCol="0">
            <a:spAutoFit/>
          </a:bodyPr>
          <a:lstStyle/>
          <a:p>
            <a:r>
              <a:rPr lang="es-ES" sz="3200" b="1" spc="-93" dirty="0">
                <a:solidFill>
                  <a:srgbClr val="FF0000"/>
                </a:solidFill>
              </a:rPr>
              <a:t>9</a:t>
            </a:r>
          </a:p>
        </p:txBody>
      </p:sp>
      <p:sp>
        <p:nvSpPr>
          <p:cNvPr id="27" name="CuadroTexto 26">
            <a:extLst>
              <a:ext uri="{FF2B5EF4-FFF2-40B4-BE49-F238E27FC236}">
                <a16:creationId xmlns:a16="http://schemas.microsoft.com/office/drawing/2014/main" id="{1F780DC9-5F1C-4E35-A889-B7F9A89A005F}"/>
              </a:ext>
            </a:extLst>
          </p:cNvPr>
          <p:cNvSpPr txBox="1"/>
          <p:nvPr/>
        </p:nvSpPr>
        <p:spPr>
          <a:xfrm>
            <a:off x="7300722" y="6200917"/>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37" name="CuadroTexto 36">
            <a:extLst>
              <a:ext uri="{FF2B5EF4-FFF2-40B4-BE49-F238E27FC236}">
                <a16:creationId xmlns:a16="http://schemas.microsoft.com/office/drawing/2014/main" id="{8091EEF0-794C-4D66-BB3E-C6CCC21E6C9E}"/>
              </a:ext>
            </a:extLst>
          </p:cNvPr>
          <p:cNvSpPr txBox="1"/>
          <p:nvPr/>
        </p:nvSpPr>
        <p:spPr>
          <a:xfrm>
            <a:off x="6925574" y="3985990"/>
            <a:ext cx="828583" cy="246221"/>
          </a:xfrm>
          <a:prstGeom prst="rect">
            <a:avLst/>
          </a:prstGeom>
          <a:noFill/>
        </p:spPr>
        <p:txBody>
          <a:bodyPr wrap="square" lIns="0" tIns="0" rIns="0" bIns="0" rtlCol="0">
            <a:spAutoFit/>
          </a:bodyPr>
          <a:lstStyle/>
          <a:p>
            <a:r>
              <a:rPr lang="es-ES" sz="1600" b="1" spc="-93" dirty="0" err="1">
                <a:solidFill>
                  <a:srgbClr val="FF0000"/>
                </a:solidFill>
              </a:rPr>
              <a:t>Odor</a:t>
            </a:r>
            <a:endParaRPr lang="es-ES" sz="1600" b="1" spc="-93" dirty="0">
              <a:solidFill>
                <a:srgbClr val="FF0000"/>
              </a:solidFill>
            </a:endParaRPr>
          </a:p>
        </p:txBody>
      </p:sp>
      <p:sp>
        <p:nvSpPr>
          <p:cNvPr id="38" name="CuadroTexto 37">
            <a:extLst>
              <a:ext uri="{FF2B5EF4-FFF2-40B4-BE49-F238E27FC236}">
                <a16:creationId xmlns:a16="http://schemas.microsoft.com/office/drawing/2014/main" id="{55CFC6B9-7965-4FEF-8216-DD637C2CC329}"/>
              </a:ext>
            </a:extLst>
          </p:cNvPr>
          <p:cNvSpPr txBox="1"/>
          <p:nvPr/>
        </p:nvSpPr>
        <p:spPr>
          <a:xfrm>
            <a:off x="10091458" y="3985990"/>
            <a:ext cx="1922233" cy="246221"/>
          </a:xfrm>
          <a:prstGeom prst="rect">
            <a:avLst/>
          </a:prstGeom>
          <a:noFill/>
        </p:spPr>
        <p:txBody>
          <a:bodyPr wrap="square" lIns="0" tIns="0" rIns="0" bIns="0" rtlCol="0">
            <a:spAutoFit/>
          </a:bodyPr>
          <a:lstStyle/>
          <a:p>
            <a:r>
              <a:rPr lang="es-ES" sz="1600" b="1" spc="-93" dirty="0">
                <a:solidFill>
                  <a:srgbClr val="FF0000"/>
                </a:solidFill>
              </a:rPr>
              <a:t>Odor@winterfell.com</a:t>
            </a:r>
          </a:p>
        </p:txBody>
      </p:sp>
      <p:pic>
        <p:nvPicPr>
          <p:cNvPr id="39" name="Imagen 38">
            <a:extLst>
              <a:ext uri="{FF2B5EF4-FFF2-40B4-BE49-F238E27FC236}">
                <a16:creationId xmlns:a16="http://schemas.microsoft.com/office/drawing/2014/main" id="{5699A6A2-F206-4650-8B35-53CE9F03EB1F}"/>
              </a:ext>
            </a:extLst>
          </p:cNvPr>
          <p:cNvPicPr>
            <a:picLocks noChangeAspect="1"/>
          </p:cNvPicPr>
          <p:nvPr/>
        </p:nvPicPr>
        <p:blipFill>
          <a:blip r:embed="rId4"/>
          <a:stretch>
            <a:fillRect/>
          </a:stretch>
        </p:blipFill>
        <p:spPr>
          <a:xfrm>
            <a:off x="6765981" y="2616958"/>
            <a:ext cx="606615" cy="215305"/>
          </a:xfrm>
          <a:prstGeom prst="rect">
            <a:avLst/>
          </a:prstGeom>
        </p:spPr>
      </p:pic>
      <p:pic>
        <p:nvPicPr>
          <p:cNvPr id="40" name="Imagen 39">
            <a:extLst>
              <a:ext uri="{FF2B5EF4-FFF2-40B4-BE49-F238E27FC236}">
                <a16:creationId xmlns:a16="http://schemas.microsoft.com/office/drawing/2014/main" id="{802E1B3F-48D6-4F2E-BE15-B2B798FEFCF4}"/>
              </a:ext>
            </a:extLst>
          </p:cNvPr>
          <p:cNvPicPr>
            <a:picLocks noChangeAspect="1"/>
          </p:cNvPicPr>
          <p:nvPr/>
        </p:nvPicPr>
        <p:blipFill>
          <a:blip r:embed="rId4"/>
          <a:stretch>
            <a:fillRect/>
          </a:stretch>
        </p:blipFill>
        <p:spPr>
          <a:xfrm>
            <a:off x="7762539" y="2616958"/>
            <a:ext cx="606615" cy="215305"/>
          </a:xfrm>
          <a:prstGeom prst="rect">
            <a:avLst/>
          </a:prstGeom>
        </p:spPr>
      </p:pic>
      <p:pic>
        <p:nvPicPr>
          <p:cNvPr id="41" name="Imagen 40">
            <a:extLst>
              <a:ext uri="{FF2B5EF4-FFF2-40B4-BE49-F238E27FC236}">
                <a16:creationId xmlns:a16="http://schemas.microsoft.com/office/drawing/2014/main" id="{BA992119-08E5-4BD9-BE5B-404F23BEAC88}"/>
              </a:ext>
            </a:extLst>
          </p:cNvPr>
          <p:cNvPicPr>
            <a:picLocks noChangeAspect="1"/>
          </p:cNvPicPr>
          <p:nvPr/>
        </p:nvPicPr>
        <p:blipFill>
          <a:blip r:embed="rId4"/>
          <a:stretch>
            <a:fillRect/>
          </a:stretch>
        </p:blipFill>
        <p:spPr>
          <a:xfrm>
            <a:off x="6717257" y="3442881"/>
            <a:ext cx="606615" cy="215305"/>
          </a:xfrm>
          <a:prstGeom prst="rect">
            <a:avLst/>
          </a:prstGeom>
        </p:spPr>
      </p:pic>
      <p:pic>
        <p:nvPicPr>
          <p:cNvPr id="42" name="Imagen 41">
            <a:extLst>
              <a:ext uri="{FF2B5EF4-FFF2-40B4-BE49-F238E27FC236}">
                <a16:creationId xmlns:a16="http://schemas.microsoft.com/office/drawing/2014/main" id="{122E872E-E43E-4F84-A729-4C59A44AC7C3}"/>
              </a:ext>
            </a:extLst>
          </p:cNvPr>
          <p:cNvPicPr>
            <a:picLocks noChangeAspect="1"/>
          </p:cNvPicPr>
          <p:nvPr/>
        </p:nvPicPr>
        <p:blipFill>
          <a:blip r:embed="rId4"/>
          <a:stretch>
            <a:fillRect/>
          </a:stretch>
        </p:blipFill>
        <p:spPr>
          <a:xfrm>
            <a:off x="8667571" y="2616958"/>
            <a:ext cx="606615" cy="215305"/>
          </a:xfrm>
          <a:prstGeom prst="rect">
            <a:avLst/>
          </a:prstGeom>
        </p:spPr>
      </p:pic>
      <p:pic>
        <p:nvPicPr>
          <p:cNvPr id="43" name="Imagen 42">
            <a:extLst>
              <a:ext uri="{FF2B5EF4-FFF2-40B4-BE49-F238E27FC236}">
                <a16:creationId xmlns:a16="http://schemas.microsoft.com/office/drawing/2014/main" id="{5F4D9120-C73C-4F60-973F-122EBDB241A1}"/>
              </a:ext>
            </a:extLst>
          </p:cNvPr>
          <p:cNvPicPr>
            <a:picLocks noChangeAspect="1"/>
          </p:cNvPicPr>
          <p:nvPr/>
        </p:nvPicPr>
        <p:blipFill>
          <a:blip r:embed="rId4"/>
          <a:stretch>
            <a:fillRect/>
          </a:stretch>
        </p:blipFill>
        <p:spPr>
          <a:xfrm>
            <a:off x="9538468" y="2616958"/>
            <a:ext cx="606615" cy="215305"/>
          </a:xfrm>
          <a:prstGeom prst="rect">
            <a:avLst/>
          </a:prstGeom>
        </p:spPr>
      </p:pic>
      <p:pic>
        <p:nvPicPr>
          <p:cNvPr id="44" name="Imagen 43">
            <a:extLst>
              <a:ext uri="{FF2B5EF4-FFF2-40B4-BE49-F238E27FC236}">
                <a16:creationId xmlns:a16="http://schemas.microsoft.com/office/drawing/2014/main" id="{2BECEAF4-34F4-44DC-BE76-6A2BFA0E356E}"/>
              </a:ext>
            </a:extLst>
          </p:cNvPr>
          <p:cNvPicPr>
            <a:picLocks noChangeAspect="1"/>
          </p:cNvPicPr>
          <p:nvPr/>
        </p:nvPicPr>
        <p:blipFill>
          <a:blip r:embed="rId4"/>
          <a:stretch>
            <a:fillRect/>
          </a:stretch>
        </p:blipFill>
        <p:spPr>
          <a:xfrm>
            <a:off x="10435684" y="2616958"/>
            <a:ext cx="606615" cy="215305"/>
          </a:xfrm>
          <a:prstGeom prst="rect">
            <a:avLst/>
          </a:prstGeom>
        </p:spPr>
      </p:pic>
      <p:pic>
        <p:nvPicPr>
          <p:cNvPr id="45" name="Imagen 44">
            <a:extLst>
              <a:ext uri="{FF2B5EF4-FFF2-40B4-BE49-F238E27FC236}">
                <a16:creationId xmlns:a16="http://schemas.microsoft.com/office/drawing/2014/main" id="{7B3F1A3D-19EB-40DC-956B-D13D0BEC7E6E}"/>
              </a:ext>
            </a:extLst>
          </p:cNvPr>
          <p:cNvPicPr>
            <a:picLocks noChangeAspect="1"/>
          </p:cNvPicPr>
          <p:nvPr/>
        </p:nvPicPr>
        <p:blipFill>
          <a:blip r:embed="rId4"/>
          <a:stretch>
            <a:fillRect/>
          </a:stretch>
        </p:blipFill>
        <p:spPr>
          <a:xfrm>
            <a:off x="7762342" y="3442881"/>
            <a:ext cx="606615" cy="215305"/>
          </a:xfrm>
          <a:prstGeom prst="rect">
            <a:avLst/>
          </a:prstGeom>
        </p:spPr>
      </p:pic>
      <p:pic>
        <p:nvPicPr>
          <p:cNvPr id="46" name="Imagen 45">
            <a:extLst>
              <a:ext uri="{FF2B5EF4-FFF2-40B4-BE49-F238E27FC236}">
                <a16:creationId xmlns:a16="http://schemas.microsoft.com/office/drawing/2014/main" id="{4DA492CE-D944-4948-A12B-D4D57173E59C}"/>
              </a:ext>
            </a:extLst>
          </p:cNvPr>
          <p:cNvPicPr>
            <a:picLocks noChangeAspect="1"/>
          </p:cNvPicPr>
          <p:nvPr/>
        </p:nvPicPr>
        <p:blipFill>
          <a:blip r:embed="rId4"/>
          <a:stretch>
            <a:fillRect/>
          </a:stretch>
        </p:blipFill>
        <p:spPr>
          <a:xfrm>
            <a:off x="8673768" y="3442881"/>
            <a:ext cx="606615" cy="215305"/>
          </a:xfrm>
          <a:prstGeom prst="rect">
            <a:avLst/>
          </a:prstGeom>
        </p:spPr>
      </p:pic>
      <p:pic>
        <p:nvPicPr>
          <p:cNvPr id="47" name="Imagen 46">
            <a:extLst>
              <a:ext uri="{FF2B5EF4-FFF2-40B4-BE49-F238E27FC236}">
                <a16:creationId xmlns:a16="http://schemas.microsoft.com/office/drawing/2014/main" id="{13E5CEA9-0EBF-4B52-97D3-94F0B4539A7C}"/>
              </a:ext>
            </a:extLst>
          </p:cNvPr>
          <p:cNvPicPr>
            <a:picLocks noChangeAspect="1"/>
          </p:cNvPicPr>
          <p:nvPr/>
        </p:nvPicPr>
        <p:blipFill>
          <a:blip r:embed="rId4"/>
          <a:stretch>
            <a:fillRect/>
          </a:stretch>
        </p:blipFill>
        <p:spPr>
          <a:xfrm>
            <a:off x="9556687" y="3442881"/>
            <a:ext cx="606615" cy="215305"/>
          </a:xfrm>
          <a:prstGeom prst="rect">
            <a:avLst/>
          </a:prstGeom>
        </p:spPr>
      </p:pic>
      <p:pic>
        <p:nvPicPr>
          <p:cNvPr id="48" name="Imagen 47">
            <a:extLst>
              <a:ext uri="{FF2B5EF4-FFF2-40B4-BE49-F238E27FC236}">
                <a16:creationId xmlns:a16="http://schemas.microsoft.com/office/drawing/2014/main" id="{88D649FA-F2A6-4D03-8063-4881761FD1CB}"/>
              </a:ext>
            </a:extLst>
          </p:cNvPr>
          <p:cNvPicPr>
            <a:picLocks noChangeAspect="1"/>
          </p:cNvPicPr>
          <p:nvPr/>
        </p:nvPicPr>
        <p:blipFill>
          <a:blip r:embed="rId4"/>
          <a:stretch>
            <a:fillRect/>
          </a:stretch>
        </p:blipFill>
        <p:spPr>
          <a:xfrm>
            <a:off x="10458833" y="3442881"/>
            <a:ext cx="606615" cy="215305"/>
          </a:xfrm>
          <a:prstGeom prst="rect">
            <a:avLst/>
          </a:prstGeom>
        </p:spPr>
      </p:pic>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Please, fill your SP &amp; Office 365 Saturday Madrid passport if you want to participate.</a:t>
            </a:r>
          </a:p>
          <a:p>
            <a:r>
              <a:rPr lang="en-US" dirty="0"/>
              <a:t>You can win one of these gifts:</a:t>
            </a:r>
          </a:p>
        </p:txBody>
      </p:sp>
      <p:pic>
        <p:nvPicPr>
          <p:cNvPr id="21" name="Gráfico 20">
            <a:extLst>
              <a:ext uri="{FF2B5EF4-FFF2-40B4-BE49-F238E27FC236}">
                <a16:creationId xmlns:a16="http://schemas.microsoft.com/office/drawing/2014/main" id="{91802440-6D39-4091-8E94-5F0D2ABCA4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975" y="4472167"/>
            <a:ext cx="1569660" cy="523220"/>
          </a:xfrm>
          <a:prstGeom prst="rect">
            <a:avLst/>
          </a:prstGeom>
        </p:spPr>
      </p:pic>
      <p:pic>
        <p:nvPicPr>
          <p:cNvPr id="22" name="Gráfico 21">
            <a:extLst>
              <a:ext uri="{FF2B5EF4-FFF2-40B4-BE49-F238E27FC236}">
                <a16:creationId xmlns:a16="http://schemas.microsoft.com/office/drawing/2014/main" id="{C96FFAE4-FE32-43AF-B663-A7AE1D0F707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5784"/>
          <a:stretch/>
        </p:blipFill>
        <p:spPr>
          <a:xfrm>
            <a:off x="1618600" y="2822251"/>
            <a:ext cx="685524" cy="361992"/>
          </a:xfrm>
          <a:prstGeom prst="rect">
            <a:avLst/>
          </a:prstGeom>
        </p:spPr>
      </p:pic>
      <p:pic>
        <p:nvPicPr>
          <p:cNvPr id="24" name="Gráfico 23">
            <a:extLst>
              <a:ext uri="{FF2B5EF4-FFF2-40B4-BE49-F238E27FC236}">
                <a16:creationId xmlns:a16="http://schemas.microsoft.com/office/drawing/2014/main" id="{BD97B618-AA43-40B3-837D-D178C01A073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776"/>
          <a:stretch/>
        </p:blipFill>
        <p:spPr>
          <a:xfrm>
            <a:off x="285782" y="2732098"/>
            <a:ext cx="1332818" cy="452145"/>
          </a:xfrm>
          <a:prstGeom prst="rect">
            <a:avLst/>
          </a:prstGeom>
        </p:spPr>
      </p:pic>
      <p:pic>
        <p:nvPicPr>
          <p:cNvPr id="1028" name="Picture 4" descr="Imagen relacionada">
            <a:extLst>
              <a:ext uri="{FF2B5EF4-FFF2-40B4-BE49-F238E27FC236}">
                <a16:creationId xmlns:a16="http://schemas.microsoft.com/office/drawing/2014/main" id="{E715F494-3B82-428B-AA5E-B05E0EF550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3358" b="31261"/>
          <a:stretch/>
        </p:blipFill>
        <p:spPr bwMode="auto">
          <a:xfrm>
            <a:off x="555789" y="3294233"/>
            <a:ext cx="607334" cy="4818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9427C9F-7EC5-460F-BDC9-73739A2D4D3F}"/>
              </a:ext>
            </a:extLst>
          </p:cNvPr>
          <p:cNvPicPr>
            <a:picLocks noChangeAspect="1"/>
          </p:cNvPicPr>
          <p:nvPr/>
        </p:nvPicPr>
        <p:blipFill>
          <a:blip r:embed="rId12"/>
          <a:stretch>
            <a:fillRect/>
          </a:stretch>
        </p:blipFill>
        <p:spPr>
          <a:xfrm>
            <a:off x="1356433" y="3289373"/>
            <a:ext cx="524333" cy="491562"/>
          </a:xfrm>
          <a:prstGeom prst="rect">
            <a:avLst/>
          </a:prstGeom>
        </p:spPr>
      </p:pic>
      <p:pic>
        <p:nvPicPr>
          <p:cNvPr id="28" name="Gráfico 27">
            <a:extLst>
              <a:ext uri="{FF2B5EF4-FFF2-40B4-BE49-F238E27FC236}">
                <a16:creationId xmlns:a16="http://schemas.microsoft.com/office/drawing/2014/main" id="{0F3C64C7-6576-4674-B205-5D00CCC287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32430" y="2779380"/>
            <a:ext cx="2110740" cy="447733"/>
          </a:xfrm>
          <a:prstGeom prst="rect">
            <a:avLst/>
          </a:prstGeom>
        </p:spPr>
      </p:pic>
      <p:pic>
        <p:nvPicPr>
          <p:cNvPr id="1026" name="Picture 2" descr="Resultado de imagen de amazon echo">
            <a:extLst>
              <a:ext uri="{FF2B5EF4-FFF2-40B4-BE49-F238E27FC236}">
                <a16:creationId xmlns:a16="http://schemas.microsoft.com/office/drawing/2014/main" id="{97075428-DA4B-4764-B6CF-E198408FA86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1857" t="7367" r="20968" b="7532"/>
          <a:stretch/>
        </p:blipFill>
        <p:spPr bwMode="auto">
          <a:xfrm>
            <a:off x="4929098" y="2709373"/>
            <a:ext cx="813211" cy="1210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Xbox One S - Consola 500 GB Assassin's Creed Origins">
            <a:extLst>
              <a:ext uri="{FF2B5EF4-FFF2-40B4-BE49-F238E27FC236}">
                <a16:creationId xmlns:a16="http://schemas.microsoft.com/office/drawing/2014/main" id="{6F36F793-188B-4460-93C7-676762649DB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4687" b="9965"/>
          <a:stretch/>
        </p:blipFill>
        <p:spPr bwMode="auto">
          <a:xfrm>
            <a:off x="2928410" y="5044230"/>
            <a:ext cx="2076450" cy="177219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53BC0EC-EE94-43C3-8D6D-CCD46A0E8670}"/>
              </a:ext>
            </a:extLst>
          </p:cNvPr>
          <p:cNvSpPr txBox="1"/>
          <p:nvPr/>
        </p:nvSpPr>
        <p:spPr>
          <a:xfrm>
            <a:off x="2430683" y="5736900"/>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1030" name="Picture 6" descr="Pulsa actualizar (HARPERCOLLINS)">
            <a:extLst>
              <a:ext uri="{FF2B5EF4-FFF2-40B4-BE49-F238E27FC236}">
                <a16:creationId xmlns:a16="http://schemas.microsoft.com/office/drawing/2014/main" id="{04DCE823-5A5A-429B-B086-07172A851C1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4191" r="12292"/>
          <a:stretch/>
        </p:blipFill>
        <p:spPr bwMode="auto">
          <a:xfrm>
            <a:off x="1361179" y="5458810"/>
            <a:ext cx="907602" cy="1234550"/>
          </a:xfrm>
          <a:prstGeom prst="rect">
            <a:avLst/>
          </a:prstGeom>
          <a:noFill/>
          <a:extLst>
            <a:ext uri="{909E8E84-426E-40DD-AFC4-6F175D3DCCD1}">
              <a14:hiddenFill xmlns:a14="http://schemas.microsoft.com/office/drawing/2010/main">
                <a:solidFill>
                  <a:srgbClr val="FFFFFF"/>
                </a:solidFill>
              </a14:hiddenFill>
            </a:ext>
          </a:extLst>
        </p:spPr>
      </p:pic>
      <p:pic>
        <p:nvPicPr>
          <p:cNvPr id="31" name="Gráfico 30">
            <a:extLst>
              <a:ext uri="{FF2B5EF4-FFF2-40B4-BE49-F238E27FC236}">
                <a16:creationId xmlns:a16="http://schemas.microsoft.com/office/drawing/2014/main" id="{7571C630-1469-4738-95D8-56DFF9CF4BF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974" y="5534497"/>
            <a:ext cx="1154625" cy="353241"/>
          </a:xfrm>
          <a:prstGeom prst="rect">
            <a:avLst/>
          </a:prstGeom>
        </p:spPr>
      </p:pic>
      <p:sp>
        <p:nvSpPr>
          <p:cNvPr id="32" name="CuadroTexto 31">
            <a:extLst>
              <a:ext uri="{FF2B5EF4-FFF2-40B4-BE49-F238E27FC236}">
                <a16:creationId xmlns:a16="http://schemas.microsoft.com/office/drawing/2014/main" id="{1E55D423-D8D6-484F-824B-BE454F68D822}"/>
              </a:ext>
            </a:extLst>
          </p:cNvPr>
          <p:cNvSpPr txBox="1"/>
          <p:nvPr/>
        </p:nvSpPr>
        <p:spPr>
          <a:xfrm>
            <a:off x="730737" y="6063292"/>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9" name="Imagen 8">
            <a:extLst>
              <a:ext uri="{FF2B5EF4-FFF2-40B4-BE49-F238E27FC236}">
                <a16:creationId xmlns:a16="http://schemas.microsoft.com/office/drawing/2014/main" id="{655A508D-5BAF-4662-A058-C6BEF44265C6}"/>
              </a:ext>
            </a:extLst>
          </p:cNvPr>
          <p:cNvPicPr>
            <a:picLocks noChangeAspect="1"/>
          </p:cNvPicPr>
          <p:nvPr/>
        </p:nvPicPr>
        <p:blipFill rotWithShape="1">
          <a:blip r:embed="rId20"/>
          <a:srcRect l="9277" t="14524" r="8975"/>
          <a:stretch/>
        </p:blipFill>
        <p:spPr>
          <a:xfrm>
            <a:off x="3529847" y="3167300"/>
            <a:ext cx="1420258" cy="1198431"/>
          </a:xfrm>
          <a:prstGeom prst="rect">
            <a:avLst/>
          </a:prstGeom>
        </p:spPr>
      </p:pic>
      <p:pic>
        <p:nvPicPr>
          <p:cNvPr id="35" name="Gráfico 34">
            <a:extLst>
              <a:ext uri="{FF2B5EF4-FFF2-40B4-BE49-F238E27FC236}">
                <a16:creationId xmlns:a16="http://schemas.microsoft.com/office/drawing/2014/main" id="{EC2FE6A1-3084-43E9-9259-5D033E36BF3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59191" y="3448660"/>
            <a:ext cx="1403654" cy="419052"/>
          </a:xfrm>
          <a:prstGeom prst="rect">
            <a:avLst/>
          </a:prstGeom>
        </p:spPr>
      </p:pic>
      <p:pic>
        <p:nvPicPr>
          <p:cNvPr id="10" name="Imagen 6" descr="https://images-na.ssl-images-amazon.com/images/I/61QlR9yf55L._SL1000_.jpg">
            <a:extLst>
              <a:ext uri="{FF2B5EF4-FFF2-40B4-BE49-F238E27FC236}">
                <a16:creationId xmlns:a16="http://schemas.microsoft.com/office/drawing/2014/main" id="{B5012330-7E80-4616-9ACE-7E1FF5D146D9}"/>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12439" b="7419"/>
          <a:stretch/>
        </p:blipFill>
        <p:spPr bwMode="auto">
          <a:xfrm>
            <a:off x="1368374" y="4037318"/>
            <a:ext cx="1479445" cy="118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áfico 49">
            <a:extLst>
              <a:ext uri="{FF2B5EF4-FFF2-40B4-BE49-F238E27FC236}">
                <a16:creationId xmlns:a16="http://schemas.microsoft.com/office/drawing/2014/main" id="{000C13A8-F7C4-4022-873E-17572541D481}"/>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12531" t="23166" r="12684" b="18858"/>
          <a:stretch/>
        </p:blipFill>
        <p:spPr>
          <a:xfrm>
            <a:off x="9319" y="3971679"/>
            <a:ext cx="1423860" cy="736346"/>
          </a:xfrm>
          <a:prstGeom prst="rect">
            <a:avLst/>
          </a:prstGeom>
        </p:spPr>
      </p:pic>
      <p:pic>
        <p:nvPicPr>
          <p:cNvPr id="8" name="Imagen 7">
            <a:extLst>
              <a:ext uri="{FF2B5EF4-FFF2-40B4-BE49-F238E27FC236}">
                <a16:creationId xmlns:a16="http://schemas.microsoft.com/office/drawing/2014/main" id="{F83D220C-00D3-4976-A10E-5401DD447170}"/>
              </a:ext>
            </a:extLst>
          </p:cNvPr>
          <p:cNvPicPr>
            <a:picLocks noChangeAspect="1"/>
          </p:cNvPicPr>
          <p:nvPr/>
        </p:nvPicPr>
        <p:blipFill>
          <a:blip r:embed="rId26"/>
          <a:stretch>
            <a:fillRect/>
          </a:stretch>
        </p:blipFill>
        <p:spPr>
          <a:xfrm>
            <a:off x="4400935" y="4097822"/>
            <a:ext cx="1338075" cy="1125157"/>
          </a:xfrm>
          <a:prstGeom prst="rect">
            <a:avLst/>
          </a:prstGeom>
        </p:spPr>
      </p:pic>
    </p:spTree>
    <p:extLst>
      <p:ext uri="{BB962C8B-B14F-4D97-AF65-F5344CB8AC3E}">
        <p14:creationId xmlns:p14="http://schemas.microsoft.com/office/powerpoint/2010/main" val="11177218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Office 365 for IT Pros</a:t>
            </a:r>
          </a:p>
        </p:txBody>
      </p:sp>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Get a discount of $10 buying the book here: </a:t>
            </a:r>
            <a:r>
              <a:rPr lang="en-US" dirty="0">
                <a:hlinkClick r:id="rId3"/>
              </a:rPr>
              <a:t>https://gumroad.com/l/O365IT/spsspain</a:t>
            </a:r>
            <a:r>
              <a:rPr lang="en-US" dirty="0"/>
              <a:t> </a:t>
            </a:r>
          </a:p>
        </p:txBody>
      </p:sp>
      <p:pic>
        <p:nvPicPr>
          <p:cNvPr id="10" name="Imagen 9">
            <a:extLst>
              <a:ext uri="{FF2B5EF4-FFF2-40B4-BE49-F238E27FC236}">
                <a16:creationId xmlns:a16="http://schemas.microsoft.com/office/drawing/2014/main" id="{94335F52-7DF6-45B8-87EC-D2885BA7EB7C}"/>
              </a:ext>
            </a:extLst>
          </p:cNvPr>
          <p:cNvPicPr>
            <a:picLocks noChangeAspect="1"/>
          </p:cNvPicPr>
          <p:nvPr/>
        </p:nvPicPr>
        <p:blipFill>
          <a:blip r:embed="rId4"/>
          <a:stretch>
            <a:fillRect/>
          </a:stretch>
        </p:blipFill>
        <p:spPr>
          <a:xfrm>
            <a:off x="6703005" y="228602"/>
            <a:ext cx="4791000" cy="6470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8523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WiFi</a:t>
            </a:r>
            <a:r>
              <a:rPr lang="en-US" dirty="0"/>
              <a:t> Keys for Attendees</a:t>
            </a:r>
          </a:p>
        </p:txBody>
      </p:sp>
      <p:sp>
        <p:nvSpPr>
          <p:cNvPr id="3" name="Marcador de texto 2"/>
          <p:cNvSpPr>
            <a:spLocks noGrp="1"/>
          </p:cNvSpPr>
          <p:nvPr>
            <p:ph type="body" sz="quarter" idx="10"/>
          </p:nvPr>
        </p:nvSpPr>
        <p:spPr/>
        <p:txBody>
          <a:bodyPr/>
          <a:lstStyle/>
          <a:p>
            <a:pPr fontAlgn="ctr"/>
            <a:r>
              <a:rPr lang="en-US" dirty="0"/>
              <a:t>Connect to the wireless network </a:t>
            </a:r>
            <a:r>
              <a:rPr lang="en-US" b="1" dirty="0"/>
              <a:t>MSFT_GUEST</a:t>
            </a:r>
            <a:endParaRPr lang="en-US" dirty="0"/>
          </a:p>
          <a:p>
            <a:pPr fontAlgn="ctr"/>
            <a:r>
              <a:rPr lang="en-US" dirty="0"/>
              <a:t>Login details for the wireless network:</a:t>
            </a:r>
          </a:p>
          <a:p>
            <a:pPr lvl="1" fontAlgn="ctr"/>
            <a:r>
              <a:rPr lang="en-US" sz="2400" dirty="0">
                <a:latin typeface="+mj-lt"/>
              </a:rPr>
              <a:t>Guest Username </a:t>
            </a:r>
            <a:r>
              <a:rPr lang="en-US" sz="2400" b="1" dirty="0">
                <a:latin typeface="+mj-lt"/>
                <a:hlinkClick r:id="rId3"/>
              </a:rPr>
              <a:t>O365Sat@outlook.com</a:t>
            </a:r>
            <a:endParaRPr lang="en-US" sz="2400" b="1" dirty="0">
              <a:latin typeface="+mj-lt"/>
            </a:endParaRPr>
          </a:p>
          <a:p>
            <a:pPr lvl="1" fontAlgn="ctr"/>
            <a:r>
              <a:rPr lang="en-US" sz="2400" dirty="0">
                <a:latin typeface="+mj-lt"/>
              </a:rPr>
              <a:t>Guest Password: 0195</a:t>
            </a:r>
          </a:p>
          <a:p>
            <a:endParaRPr lang="en-US" dirty="0"/>
          </a:p>
        </p:txBody>
      </p:sp>
    </p:spTree>
    <p:extLst>
      <p:ext uri="{BB962C8B-B14F-4D97-AF65-F5344CB8AC3E}">
        <p14:creationId xmlns:p14="http://schemas.microsoft.com/office/powerpoint/2010/main" val="3672835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919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Imanol Iza </a:t>
            </a:r>
          </a:p>
        </p:txBody>
      </p:sp>
      <p:sp>
        <p:nvSpPr>
          <p:cNvPr id="3" name="Marcador de texto 2"/>
          <p:cNvSpPr>
            <a:spLocks noGrp="1"/>
          </p:cNvSpPr>
          <p:nvPr>
            <p:ph type="body" sz="quarter" idx="12"/>
          </p:nvPr>
        </p:nvSpPr>
        <p:spPr/>
        <p:txBody>
          <a:bodyPr/>
          <a:lstStyle/>
          <a:p>
            <a:r>
              <a:rPr lang="en-US" dirty="0"/>
              <a:t>Cloud Operations Manager</a:t>
            </a:r>
          </a:p>
        </p:txBody>
      </p:sp>
      <p:sp>
        <p:nvSpPr>
          <p:cNvPr id="4" name="Marcador de texto 3"/>
          <p:cNvSpPr>
            <a:spLocks noGrp="1"/>
          </p:cNvSpPr>
          <p:nvPr>
            <p:ph type="body" sz="quarter" idx="14"/>
          </p:nvPr>
        </p:nvSpPr>
        <p:spPr/>
        <p:txBody>
          <a:bodyPr/>
          <a:lstStyle/>
          <a:p>
            <a:r>
              <a:rPr lang="es-ES" sz="1400" dirty="0">
                <a:latin typeface="Segoe UI Light" panose="020B0502040204020203" pitchFamily="34" charset="0"/>
                <a:cs typeface="Segoe UI Light" panose="020B0502040204020203" pitchFamily="34" charset="0"/>
                <a:hlinkClick r:id="rId3"/>
              </a:rPr>
              <a:t>https://www.linkedin.com/in/imanoliza</a:t>
            </a:r>
            <a:endParaRPr lang="es-ES" sz="1400" dirty="0">
              <a:latin typeface="Segoe UI Light" panose="020B0502040204020203" pitchFamily="34" charset="0"/>
              <a:cs typeface="Segoe UI Light" panose="020B0502040204020203" pitchFamily="34" charset="0"/>
            </a:endParaRPr>
          </a:p>
        </p:txBody>
      </p:sp>
      <p:sp>
        <p:nvSpPr>
          <p:cNvPr id="5" name="Marcador de texto 4"/>
          <p:cNvSpPr>
            <a:spLocks noGrp="1"/>
          </p:cNvSpPr>
          <p:nvPr>
            <p:ph type="body" sz="quarter" idx="15"/>
          </p:nvPr>
        </p:nvSpPr>
        <p:spPr/>
        <p:txBody>
          <a:bodyPr/>
          <a:lstStyle/>
          <a:p>
            <a:r>
              <a:rPr lang="es-ES" dirty="0">
                <a:latin typeface="Segoe UI Light" panose="020B0502040204020203" pitchFamily="34" charset="0"/>
                <a:cs typeface="Segoe UI Light" panose="020B0502040204020203" pitchFamily="34" charset="0"/>
              </a:rPr>
              <a:t>@</a:t>
            </a:r>
            <a:r>
              <a:rPr lang="es-ES" dirty="0" err="1">
                <a:latin typeface="Segoe UI Light" panose="020B0502040204020203" pitchFamily="34" charset="0"/>
                <a:cs typeface="Segoe UI Light" panose="020B0502040204020203" pitchFamily="34" charset="0"/>
              </a:rPr>
              <a:t>ima_iza</a:t>
            </a:r>
            <a:endParaRPr lang="es-ES" dirty="0">
              <a:latin typeface="Segoe UI Light" panose="020B0502040204020203" pitchFamily="34" charset="0"/>
              <a:cs typeface="Segoe UI Light" panose="020B0502040204020203" pitchFamily="34" charset="0"/>
            </a:endParaRPr>
          </a:p>
        </p:txBody>
      </p:sp>
      <p:pic>
        <p:nvPicPr>
          <p:cNvPr id="17" name="Marcador de posición de imagen 16">
            <a:extLst>
              <a:ext uri="{FF2B5EF4-FFF2-40B4-BE49-F238E27FC236}">
                <a16:creationId xmlns:a16="http://schemas.microsoft.com/office/drawing/2014/main" id="{731C4683-915C-4885-A1C2-A2E7B57DBA7C}"/>
              </a:ext>
            </a:extLst>
          </p:cNvPr>
          <p:cNvPicPr>
            <a:picLocks noGrp="1" noChangeAspect="1"/>
          </p:cNvPicPr>
          <p:nvPr>
            <p:ph type="pic" sz="quarter" idx="16"/>
          </p:nvPr>
        </p:nvPicPr>
        <p:blipFill>
          <a:blip r:embed="rId4"/>
          <a:srcRect t="1341" b="1341"/>
          <a:stretch>
            <a:fillRect/>
          </a:stretch>
        </p:blipFill>
        <p:spPr/>
      </p:pic>
      <p:sp>
        <p:nvSpPr>
          <p:cNvPr id="7" name="Marcador de texto 6"/>
          <p:cNvSpPr>
            <a:spLocks noGrp="1"/>
          </p:cNvSpPr>
          <p:nvPr>
            <p:ph type="body" sz="quarter" idx="17"/>
          </p:nvPr>
        </p:nvSpPr>
        <p:spPr/>
        <p:txBody>
          <a:bodyPr/>
          <a:lstStyle/>
          <a:p>
            <a:endParaRPr lang="en-US" dirty="0"/>
          </a:p>
        </p:txBody>
      </p:sp>
      <p:sp>
        <p:nvSpPr>
          <p:cNvPr id="8" name="Marcador de texto 7"/>
          <p:cNvSpPr>
            <a:spLocks noGrp="1"/>
          </p:cNvSpPr>
          <p:nvPr>
            <p:ph type="body" sz="quarter" idx="18"/>
          </p:nvPr>
        </p:nvSpPr>
        <p:spPr/>
        <p:txBody>
          <a:bodyPr/>
          <a:lstStyle/>
          <a:p>
            <a:r>
              <a:rPr lang="en-US" dirty="0"/>
              <a:t>Necsia</a:t>
            </a:r>
          </a:p>
        </p:txBody>
      </p:sp>
      <p:sp>
        <p:nvSpPr>
          <p:cNvPr id="9" name="Marcador de texto 8"/>
          <p:cNvSpPr>
            <a:spLocks noGrp="1"/>
          </p:cNvSpPr>
          <p:nvPr>
            <p:ph type="body" sz="quarter" idx="19"/>
          </p:nvPr>
        </p:nvSpPr>
        <p:spPr/>
        <p:txBody>
          <a:bodyPr/>
          <a:lstStyle/>
          <a:p>
            <a:r>
              <a:rPr lang="en-US" dirty="0"/>
              <a:t>Sergio Hernandez</a:t>
            </a:r>
          </a:p>
        </p:txBody>
      </p:sp>
      <p:sp>
        <p:nvSpPr>
          <p:cNvPr id="10" name="Marcador de texto 9"/>
          <p:cNvSpPr>
            <a:spLocks noGrp="1"/>
          </p:cNvSpPr>
          <p:nvPr>
            <p:ph type="body" sz="quarter" idx="20"/>
          </p:nvPr>
        </p:nvSpPr>
        <p:spPr/>
        <p:txBody>
          <a:bodyPr/>
          <a:lstStyle/>
          <a:p>
            <a:r>
              <a:rPr lang="en-US" dirty="0"/>
              <a:t>Principal Team Leader </a:t>
            </a:r>
          </a:p>
        </p:txBody>
      </p:sp>
      <p:sp>
        <p:nvSpPr>
          <p:cNvPr id="11" name="Marcador de texto 10"/>
          <p:cNvSpPr>
            <a:spLocks noGrp="1"/>
          </p:cNvSpPr>
          <p:nvPr>
            <p:ph type="body" sz="quarter" idx="21"/>
          </p:nvPr>
        </p:nvSpPr>
        <p:spPr>
          <a:xfrm>
            <a:off x="6509168" y="2816360"/>
            <a:ext cx="5174840" cy="358877"/>
          </a:xfrm>
        </p:spPr>
        <p:txBody>
          <a:bodyPr/>
          <a:lstStyle/>
          <a:p>
            <a:r>
              <a:rPr lang="en-US" sz="1400" dirty="0">
                <a:hlinkClick r:id="rId5"/>
              </a:rPr>
              <a:t>https://es.linkedin.com/in/sergio-hernandez-mancebo-369b6560</a:t>
            </a:r>
            <a:endParaRPr lang="en-US" sz="1400" dirty="0"/>
          </a:p>
        </p:txBody>
      </p:sp>
      <p:sp>
        <p:nvSpPr>
          <p:cNvPr id="12" name="Marcador de texto 11"/>
          <p:cNvSpPr>
            <a:spLocks noGrp="1"/>
          </p:cNvSpPr>
          <p:nvPr>
            <p:ph type="body" sz="quarter" idx="22"/>
          </p:nvPr>
        </p:nvSpPr>
        <p:spPr/>
        <p:txBody>
          <a:bodyPr/>
          <a:lstStyle/>
          <a:p>
            <a:r>
              <a:rPr lang="en-US" dirty="0"/>
              <a:t>@shmancebo</a:t>
            </a:r>
          </a:p>
        </p:txBody>
      </p:sp>
      <p:sp>
        <p:nvSpPr>
          <p:cNvPr id="14" name="Marcador de texto 13"/>
          <p:cNvSpPr>
            <a:spLocks noGrp="1"/>
          </p:cNvSpPr>
          <p:nvPr>
            <p:ph type="body" sz="quarter" idx="24"/>
          </p:nvPr>
        </p:nvSpPr>
        <p:spPr/>
        <p:txBody>
          <a:bodyPr/>
          <a:lstStyle/>
          <a:p>
            <a:endParaRPr lang="en-US"/>
          </a:p>
        </p:txBody>
      </p:sp>
      <p:sp>
        <p:nvSpPr>
          <p:cNvPr id="15" name="Marcador de texto 14"/>
          <p:cNvSpPr>
            <a:spLocks noGrp="1"/>
          </p:cNvSpPr>
          <p:nvPr>
            <p:ph type="body" sz="quarter" idx="25"/>
          </p:nvPr>
        </p:nvSpPr>
        <p:spPr/>
        <p:txBody>
          <a:bodyPr/>
          <a:lstStyle/>
          <a:p>
            <a:r>
              <a:rPr lang="en-US" dirty="0"/>
              <a:t>Encamina</a:t>
            </a:r>
          </a:p>
        </p:txBody>
      </p:sp>
      <p:pic>
        <p:nvPicPr>
          <p:cNvPr id="1026" name="Picture 2" descr="http://www.spsevents.org/SPSSpeakerPhotos/Speaker_1465.png?RenditionID=5">
            <a:extLst>
              <a:ext uri="{FF2B5EF4-FFF2-40B4-BE49-F238E27FC236}">
                <a16:creationId xmlns:a16="http://schemas.microsoft.com/office/drawing/2014/main" id="{4173FB21-27D6-41E4-9985-4147817F5A38}"/>
              </a:ext>
            </a:extLst>
          </p:cNvPr>
          <p:cNvPicPr>
            <a:picLocks noGrp="1" noChangeAspect="1" noChangeArrowheads="1"/>
          </p:cNvPicPr>
          <p:nvPr>
            <p:ph type="pic" sz="quarter" idx="23"/>
          </p:nvPr>
        </p:nvPicPr>
        <p:blipFill>
          <a:blip r:embed="rId6">
            <a:extLst>
              <a:ext uri="{28A0092B-C50C-407E-A947-70E740481C1C}">
                <a14:useLocalDpi xmlns:a14="http://schemas.microsoft.com/office/drawing/2010/main" val="0"/>
              </a:ext>
            </a:extLst>
          </a:blip>
          <a:srcRect l="2910" r="291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9" name="Imagen 18">
            <a:extLst>
              <a:ext uri="{FF2B5EF4-FFF2-40B4-BE49-F238E27FC236}">
                <a16:creationId xmlns:a16="http://schemas.microsoft.com/office/drawing/2014/main" id="{6A77BEE7-0ED3-45F4-A7D5-B839CFC9D5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410" y="2863200"/>
            <a:ext cx="315491" cy="315491"/>
          </a:xfrm>
          <a:prstGeom prst="rect">
            <a:avLst/>
          </a:prstGeom>
        </p:spPr>
      </p:pic>
      <p:pic>
        <p:nvPicPr>
          <p:cNvPr id="20" name="Imagen 19">
            <a:extLst>
              <a:ext uri="{FF2B5EF4-FFF2-40B4-BE49-F238E27FC236}">
                <a16:creationId xmlns:a16="http://schemas.microsoft.com/office/drawing/2014/main" id="{A9C6C2F5-B759-40CF-BDF4-A9A17A85C6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67415" y="2889199"/>
            <a:ext cx="315491" cy="315491"/>
          </a:xfrm>
          <a:prstGeom prst="rect">
            <a:avLst/>
          </a:prstGeom>
        </p:spPr>
      </p:pic>
    </p:spTree>
    <p:extLst>
      <p:ext uri="{BB962C8B-B14F-4D97-AF65-F5344CB8AC3E}">
        <p14:creationId xmlns:p14="http://schemas.microsoft.com/office/powerpoint/2010/main" val="3837521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EF31F-3C35-BB45-98F9-2F9C7F55D8EA}"/>
              </a:ext>
            </a:extLst>
          </p:cNvPr>
          <p:cNvSpPr>
            <a:spLocks noGrp="1"/>
          </p:cNvSpPr>
          <p:nvPr>
            <p:ph type="title"/>
          </p:nvPr>
        </p:nvSpPr>
        <p:spPr>
          <a:xfrm>
            <a:off x="457200" y="503148"/>
            <a:ext cx="11274552" cy="553998"/>
          </a:xfrm>
        </p:spPr>
        <p:txBody>
          <a:bodyPr/>
          <a:lstStyle/>
          <a:p>
            <a:r>
              <a:rPr lang="en-US" dirty="0"/>
              <a:t>AGENDA</a:t>
            </a:r>
            <a:endParaRPr lang="en-US" baseline="30000" dirty="0">
              <a:solidFill>
                <a:schemeClr val="accent3"/>
              </a:solidFill>
            </a:endParaRPr>
          </a:p>
        </p:txBody>
      </p:sp>
      <p:sp>
        <p:nvSpPr>
          <p:cNvPr id="3" name="Text Placeholder 2">
            <a:extLst>
              <a:ext uri="{FF2B5EF4-FFF2-40B4-BE49-F238E27FC236}">
                <a16:creationId xmlns:a16="http://schemas.microsoft.com/office/drawing/2014/main" id="{1746521F-7038-D440-B42F-FCEB3BA9BFDE}"/>
              </a:ext>
            </a:extLst>
          </p:cNvPr>
          <p:cNvSpPr>
            <a:spLocks noGrp="1"/>
          </p:cNvSpPr>
          <p:nvPr>
            <p:ph idx="1"/>
          </p:nvPr>
        </p:nvSpPr>
        <p:spPr>
          <a:xfrm>
            <a:off x="328773" y="2178121"/>
            <a:ext cx="5157627" cy="3813544"/>
          </a:xfrm>
        </p:spPr>
        <p:txBody>
          <a:bodyPr>
            <a:normAutofit/>
          </a:bodyPr>
          <a:lstStyle/>
          <a:p>
            <a:pPr marL="679006" indent="-285750">
              <a:lnSpc>
                <a:spcPct val="110000"/>
              </a:lnSpc>
              <a:spcBef>
                <a:spcPts val="1800"/>
              </a:spcBef>
            </a:pPr>
            <a:r>
              <a:rPr lang="en-US" dirty="0"/>
              <a:t>Microsoft Bussiness Application Platform</a:t>
            </a:r>
          </a:p>
          <a:p>
            <a:pPr marL="679006" indent="-285750">
              <a:lnSpc>
                <a:spcPct val="110000"/>
              </a:lnSpc>
              <a:spcBef>
                <a:spcPts val="1800"/>
              </a:spcBef>
            </a:pPr>
            <a:r>
              <a:rPr lang="en-US" dirty="0"/>
              <a:t>Microsoft Flow</a:t>
            </a:r>
          </a:p>
          <a:p>
            <a:pPr marL="679006" indent="-285750">
              <a:lnSpc>
                <a:spcPct val="110000"/>
              </a:lnSpc>
              <a:spcBef>
                <a:spcPts val="1800"/>
              </a:spcBef>
            </a:pPr>
            <a:r>
              <a:rPr lang="en-US" dirty="0"/>
              <a:t>Microsoft PowerApps</a:t>
            </a:r>
          </a:p>
          <a:p>
            <a:pPr marL="679006" indent="-285750">
              <a:lnSpc>
                <a:spcPct val="110000"/>
              </a:lnSpc>
              <a:spcBef>
                <a:spcPts val="1800"/>
              </a:spcBef>
            </a:pPr>
            <a:r>
              <a:rPr lang="en-US" dirty="0"/>
              <a:t>Demo</a:t>
            </a:r>
          </a:p>
          <a:p>
            <a:pPr marL="679006" indent="-285750">
              <a:lnSpc>
                <a:spcPct val="110000"/>
              </a:lnSpc>
              <a:spcBef>
                <a:spcPts val="1800"/>
              </a:spcBef>
            </a:pPr>
            <a:r>
              <a:rPr lang="en-US" dirty="0"/>
              <a:t>Hand on Lab</a:t>
            </a:r>
          </a:p>
          <a:p>
            <a:pPr marL="679006" indent="-285750">
              <a:lnSpc>
                <a:spcPct val="110000"/>
              </a:lnSpc>
              <a:spcBef>
                <a:spcPts val="1800"/>
              </a:spcBef>
            </a:pPr>
            <a:endParaRPr lang="en-US" dirty="0"/>
          </a:p>
        </p:txBody>
      </p:sp>
      <p:pic>
        <p:nvPicPr>
          <p:cNvPr id="5" name="Picture 4" descr="A picture containing person, indoor, young, wall&#10;&#10;Description generated with very high confidence">
            <a:extLst>
              <a:ext uri="{FF2B5EF4-FFF2-40B4-BE49-F238E27FC236}">
                <a16:creationId xmlns:a16="http://schemas.microsoft.com/office/drawing/2014/main" id="{D2159704-3548-47CB-A9F3-44D615DC5C46}"/>
              </a:ext>
            </a:extLst>
          </p:cNvPr>
          <p:cNvPicPr>
            <a:picLocks noChangeAspect="1"/>
          </p:cNvPicPr>
          <p:nvPr/>
        </p:nvPicPr>
        <p:blipFill rotWithShape="1">
          <a:blip r:embed="rId3"/>
          <a:srcRect l="13570" r="27185"/>
          <a:stretch/>
        </p:blipFill>
        <p:spPr>
          <a:xfrm flipH="1">
            <a:off x="6096000" y="0"/>
            <a:ext cx="6096000" cy="6858000"/>
          </a:xfrm>
          <a:prstGeom prst="rect">
            <a:avLst/>
          </a:prstGeom>
        </p:spPr>
      </p:pic>
    </p:spTree>
    <p:extLst>
      <p:ext uri="{BB962C8B-B14F-4D97-AF65-F5344CB8AC3E}">
        <p14:creationId xmlns:p14="http://schemas.microsoft.com/office/powerpoint/2010/main" val="164142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2EF3C88A-3B2F-4530-BA24-A81FE32C9857}"/>
              </a:ext>
            </a:extLst>
          </p:cNvPr>
          <p:cNvCxnSpPr/>
          <p:nvPr/>
        </p:nvCxnSpPr>
        <p:spPr>
          <a:xfrm>
            <a:off x="3347355" y="3805418"/>
            <a:ext cx="512768" cy="0"/>
          </a:xfrm>
          <a:prstGeom prst="line">
            <a:avLst/>
          </a:prstGeom>
          <a:ln w="76200" cap="rnd">
            <a:solidFill>
              <a:srgbClr val="9C369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9A33223-4D15-4382-B384-7D17C3353DC6}"/>
              </a:ext>
            </a:extLst>
          </p:cNvPr>
          <p:cNvCxnSpPr/>
          <p:nvPr/>
        </p:nvCxnSpPr>
        <p:spPr>
          <a:xfrm>
            <a:off x="8347301" y="3805418"/>
            <a:ext cx="512768" cy="0"/>
          </a:xfrm>
          <a:prstGeom prst="line">
            <a:avLst/>
          </a:prstGeom>
          <a:ln w="76200" cap="rnd">
            <a:solidFill>
              <a:srgbClr val="ECBC1C"/>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66047955-DACB-4346-85FA-C8F69B64580C}"/>
              </a:ext>
            </a:extLst>
          </p:cNvPr>
          <p:cNvGrpSpPr/>
          <p:nvPr/>
        </p:nvGrpSpPr>
        <p:grpSpPr>
          <a:xfrm>
            <a:off x="4776935" y="4966952"/>
            <a:ext cx="2638133" cy="236019"/>
            <a:chOff x="3276311" y="4372138"/>
            <a:chExt cx="5884137" cy="1300229"/>
          </a:xfrm>
        </p:grpSpPr>
        <p:cxnSp>
          <p:nvCxnSpPr>
            <p:cNvPr id="74" name="Straight Connector 73">
              <a:extLst>
                <a:ext uri="{FF2B5EF4-FFF2-40B4-BE49-F238E27FC236}">
                  <a16:creationId xmlns:a16="http://schemas.microsoft.com/office/drawing/2014/main" id="{26159182-1A9F-4FFD-9BBF-7AAC7CFAB26A}"/>
                </a:ext>
              </a:extLst>
            </p:cNvPr>
            <p:cNvCxnSpPr>
              <a:cxnSpLocks/>
            </p:cNvCxnSpPr>
            <p:nvPr/>
          </p:nvCxnSpPr>
          <p:spPr>
            <a:xfrm>
              <a:off x="3276311" y="4372138"/>
              <a:ext cx="0" cy="1300223"/>
            </a:xfrm>
            <a:prstGeom prst="line">
              <a:avLst/>
            </a:prstGeom>
            <a:ln w="12700" cap="rnd">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D3D829E-A6EF-4C5B-ACC5-41B80E60E2C5}"/>
                </a:ext>
              </a:extLst>
            </p:cNvPr>
            <p:cNvCxnSpPr>
              <a:cxnSpLocks/>
            </p:cNvCxnSpPr>
            <p:nvPr/>
          </p:nvCxnSpPr>
          <p:spPr>
            <a:xfrm flipH="1">
              <a:off x="3282650" y="5672361"/>
              <a:ext cx="2008363" cy="6"/>
            </a:xfrm>
            <a:prstGeom prst="line">
              <a:avLst/>
            </a:prstGeom>
            <a:ln w="12700" cap="rnd">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18BE34F-133A-48E8-9398-E1EC1BFBA633}"/>
                </a:ext>
              </a:extLst>
            </p:cNvPr>
            <p:cNvCxnSpPr>
              <a:cxnSpLocks/>
            </p:cNvCxnSpPr>
            <p:nvPr/>
          </p:nvCxnSpPr>
          <p:spPr>
            <a:xfrm>
              <a:off x="9160448" y="4372138"/>
              <a:ext cx="0" cy="1300223"/>
            </a:xfrm>
            <a:prstGeom prst="line">
              <a:avLst/>
            </a:prstGeom>
            <a:ln w="12700" cap="rnd">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3865AB9-F488-4947-919F-9A00D03C5907}"/>
                </a:ext>
              </a:extLst>
            </p:cNvPr>
            <p:cNvCxnSpPr>
              <a:cxnSpLocks/>
            </p:cNvCxnSpPr>
            <p:nvPr/>
          </p:nvCxnSpPr>
          <p:spPr>
            <a:xfrm flipH="1">
              <a:off x="5291014" y="5672361"/>
              <a:ext cx="1854731" cy="0"/>
            </a:xfrm>
            <a:prstGeom prst="line">
              <a:avLst/>
            </a:prstGeom>
            <a:ln w="12700" cap="rnd">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55C2DEF-514E-4CC3-B8BE-61ABEBE6AEFE}"/>
                </a:ext>
              </a:extLst>
            </p:cNvPr>
            <p:cNvCxnSpPr>
              <a:cxnSpLocks/>
            </p:cNvCxnSpPr>
            <p:nvPr/>
          </p:nvCxnSpPr>
          <p:spPr>
            <a:xfrm flipH="1">
              <a:off x="6943529" y="5672361"/>
              <a:ext cx="2210584" cy="0"/>
            </a:xfrm>
            <a:prstGeom prst="line">
              <a:avLst/>
            </a:prstGeom>
            <a:ln w="12700" cap="rnd">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813BB498-333A-45E0-9BE0-C9F5FE3F111D}"/>
              </a:ext>
            </a:extLst>
          </p:cNvPr>
          <p:cNvGrpSpPr/>
          <p:nvPr/>
        </p:nvGrpSpPr>
        <p:grpSpPr>
          <a:xfrm>
            <a:off x="3580755" y="2611338"/>
            <a:ext cx="2388156" cy="2388156"/>
            <a:chOff x="3617458" y="2668380"/>
            <a:chExt cx="2484892" cy="2484892"/>
          </a:xfrm>
        </p:grpSpPr>
        <p:pic>
          <p:nvPicPr>
            <p:cNvPr id="90" name="Picture 89">
              <a:extLst>
                <a:ext uri="{FF2B5EF4-FFF2-40B4-BE49-F238E27FC236}">
                  <a16:creationId xmlns:a16="http://schemas.microsoft.com/office/drawing/2014/main" id="{2B31E0CC-F96A-4718-BF4F-EC6F3450AF2B}"/>
                </a:ext>
              </a:extLst>
            </p:cNvPr>
            <p:cNvPicPr>
              <a:picLocks noChangeAspect="1"/>
            </p:cNvPicPr>
            <p:nvPr/>
          </p:nvPicPr>
          <p:blipFill>
            <a:blip r:embed="rId3">
              <a:duotone>
                <a:prstClr val="black"/>
                <a:srgbClr val="000000">
                  <a:tint val="45000"/>
                  <a:satMod val="400000"/>
                </a:srgbClr>
              </a:duotone>
              <a:lum bright="-100000" contrast="-100000"/>
            </a:blip>
            <a:stretch>
              <a:fillRect/>
            </a:stretch>
          </p:blipFill>
          <p:spPr>
            <a:xfrm>
              <a:off x="5000465" y="4013146"/>
              <a:ext cx="423652" cy="322600"/>
            </a:xfrm>
            <a:prstGeom prst="rect">
              <a:avLst/>
            </a:prstGeom>
          </p:spPr>
        </p:pic>
        <p:sp>
          <p:nvSpPr>
            <p:cNvPr id="91" name="Oval 90">
              <a:extLst>
                <a:ext uri="{FF2B5EF4-FFF2-40B4-BE49-F238E27FC236}">
                  <a16:creationId xmlns:a16="http://schemas.microsoft.com/office/drawing/2014/main" id="{7B5BB267-A04A-4A42-99C4-59FE6D06AD40}"/>
                </a:ext>
              </a:extLst>
            </p:cNvPr>
            <p:cNvSpPr/>
            <p:nvPr/>
          </p:nvSpPr>
          <p:spPr bwMode="auto">
            <a:xfrm>
              <a:off x="3617458" y="2668380"/>
              <a:ext cx="2484892" cy="2484892"/>
            </a:xfrm>
            <a:prstGeom prst="ellipse">
              <a:avLst/>
            </a:prstGeom>
            <a:noFill/>
            <a:ln w="76200">
              <a:solidFill>
                <a:srgbClr val="9C369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00BB61D9-4215-4D6B-A72C-97DA7DCB32D9}"/>
                </a:ext>
              </a:extLst>
            </p:cNvPr>
            <p:cNvSpPr/>
            <p:nvPr/>
          </p:nvSpPr>
          <p:spPr>
            <a:xfrm>
              <a:off x="4475269" y="4275205"/>
              <a:ext cx="1385951" cy="401984"/>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1922" b="0" i="0" u="none" strike="noStrike" kern="1200" cap="none" spc="-96" normalizeH="0" baseline="0" noProof="0" dirty="0">
                  <a:ln>
                    <a:noFill/>
                  </a:ln>
                  <a:solidFill>
                    <a:srgbClr val="000000"/>
                  </a:solidFill>
                  <a:effectLst/>
                  <a:uLnTx/>
                  <a:uFillTx/>
                  <a:latin typeface="Segoe UI Semibold"/>
                  <a:ea typeface="+mn-ea"/>
                  <a:cs typeface="Segoe UI Semibold" panose="020B0702040204020203" pitchFamily="34" charset="0"/>
                </a:rPr>
                <a:t>PowerApps</a:t>
              </a:r>
            </a:p>
          </p:txBody>
        </p:sp>
      </p:grpSp>
      <p:grpSp>
        <p:nvGrpSpPr>
          <p:cNvPr id="93" name="Group 92">
            <a:extLst>
              <a:ext uri="{FF2B5EF4-FFF2-40B4-BE49-F238E27FC236}">
                <a16:creationId xmlns:a16="http://schemas.microsoft.com/office/drawing/2014/main" id="{1FEE9E76-6D7D-4DEF-B638-B4C6684B770B}"/>
              </a:ext>
            </a:extLst>
          </p:cNvPr>
          <p:cNvGrpSpPr/>
          <p:nvPr/>
        </p:nvGrpSpPr>
        <p:grpSpPr>
          <a:xfrm>
            <a:off x="6223089" y="2611338"/>
            <a:ext cx="2388156" cy="2388156"/>
            <a:chOff x="6366822" y="2668380"/>
            <a:chExt cx="2484892" cy="2484892"/>
          </a:xfrm>
        </p:grpSpPr>
        <p:sp>
          <p:nvSpPr>
            <p:cNvPr id="94" name="Oval 93">
              <a:extLst>
                <a:ext uri="{FF2B5EF4-FFF2-40B4-BE49-F238E27FC236}">
                  <a16:creationId xmlns:a16="http://schemas.microsoft.com/office/drawing/2014/main" id="{254B10BD-F27B-4B07-85E8-2D1F56263535}"/>
                </a:ext>
              </a:extLst>
            </p:cNvPr>
            <p:cNvSpPr/>
            <p:nvPr/>
          </p:nvSpPr>
          <p:spPr bwMode="auto">
            <a:xfrm>
              <a:off x="6366822" y="2668380"/>
              <a:ext cx="2484892" cy="2484892"/>
            </a:xfrm>
            <a:prstGeom prst="ellipse">
              <a:avLst/>
            </a:prstGeom>
            <a:noFill/>
            <a:ln w="76200">
              <a:solidFill>
                <a:srgbClr val="ECBC1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8A0FBF03-3E99-469E-B670-68B9B17EE2BE}"/>
                </a:ext>
              </a:extLst>
            </p:cNvPr>
            <p:cNvSpPr/>
            <p:nvPr/>
          </p:nvSpPr>
          <p:spPr>
            <a:xfrm>
              <a:off x="7056229" y="3949249"/>
              <a:ext cx="1106079" cy="401984"/>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1922" b="0" i="0" u="none" strike="noStrike" kern="1200" cap="none" spc="-96" normalizeH="0" baseline="0" noProof="0" dirty="0">
                  <a:ln>
                    <a:noFill/>
                  </a:ln>
                  <a:solidFill>
                    <a:srgbClr val="000000"/>
                  </a:solidFill>
                  <a:effectLst/>
                  <a:uLnTx/>
                  <a:uFillTx/>
                  <a:latin typeface="Segoe UI Semibold"/>
                  <a:ea typeface="+mn-ea"/>
                  <a:cs typeface="Segoe UI Semibold" panose="020B0702040204020203" pitchFamily="34" charset="0"/>
                </a:rPr>
                <a:t>Power BI</a:t>
              </a:r>
            </a:p>
          </p:txBody>
        </p:sp>
        <p:pic>
          <p:nvPicPr>
            <p:cNvPr id="96" name="Picture 95">
              <a:extLst>
                <a:ext uri="{FF2B5EF4-FFF2-40B4-BE49-F238E27FC236}">
                  <a16:creationId xmlns:a16="http://schemas.microsoft.com/office/drawing/2014/main" id="{08665469-439B-4498-847D-E3EC9D67806C}"/>
                </a:ext>
              </a:extLst>
            </p:cNvPr>
            <p:cNvPicPr>
              <a:picLocks noChangeAspect="1"/>
            </p:cNvPicPr>
            <p:nvPr/>
          </p:nvPicPr>
          <p:blipFill>
            <a:blip r:embed="rId4">
              <a:duotone>
                <a:prstClr val="black"/>
                <a:schemeClr val="accent6">
                  <a:tint val="45000"/>
                  <a:satMod val="400000"/>
                </a:schemeClr>
              </a:duotone>
              <a:lum bright="-100000" contrast="-100000"/>
            </a:blip>
            <a:stretch>
              <a:fillRect/>
            </a:stretch>
          </p:blipFill>
          <p:spPr>
            <a:xfrm>
              <a:off x="7396226" y="3687193"/>
              <a:ext cx="426084" cy="322600"/>
            </a:xfrm>
            <a:prstGeom prst="rect">
              <a:avLst/>
            </a:prstGeom>
          </p:spPr>
        </p:pic>
      </p:grpSp>
      <p:grpSp>
        <p:nvGrpSpPr>
          <p:cNvPr id="97" name="Group 96">
            <a:extLst>
              <a:ext uri="{FF2B5EF4-FFF2-40B4-BE49-F238E27FC236}">
                <a16:creationId xmlns:a16="http://schemas.microsoft.com/office/drawing/2014/main" id="{67297ADB-2D0A-4678-A645-2C29E9C69938}"/>
              </a:ext>
            </a:extLst>
          </p:cNvPr>
          <p:cNvGrpSpPr/>
          <p:nvPr/>
        </p:nvGrpSpPr>
        <p:grpSpPr>
          <a:xfrm>
            <a:off x="8626959" y="3415557"/>
            <a:ext cx="418352" cy="779719"/>
            <a:chOff x="8422049" y="3505175"/>
            <a:chExt cx="1606189" cy="811302"/>
          </a:xfrm>
        </p:grpSpPr>
        <p:cxnSp>
          <p:nvCxnSpPr>
            <p:cNvPr id="98" name="Straight Connector 97">
              <a:extLst>
                <a:ext uri="{FF2B5EF4-FFF2-40B4-BE49-F238E27FC236}">
                  <a16:creationId xmlns:a16="http://schemas.microsoft.com/office/drawing/2014/main" id="{B058C50C-0F8E-4EFE-B036-59C193EBE8A3}"/>
                </a:ext>
              </a:extLst>
            </p:cNvPr>
            <p:cNvCxnSpPr/>
            <p:nvPr/>
          </p:nvCxnSpPr>
          <p:spPr>
            <a:xfrm>
              <a:off x="8422049" y="3910826"/>
              <a:ext cx="1606189" cy="0"/>
            </a:xfrm>
            <a:prstGeom prst="line">
              <a:avLst/>
            </a:prstGeom>
            <a:ln w="76200" cap="rnd">
              <a:solidFill>
                <a:srgbClr val="ECBC1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1358EE0-6BFD-4D90-8141-EB295841FE57}"/>
                </a:ext>
              </a:extLst>
            </p:cNvPr>
            <p:cNvCxnSpPr/>
            <p:nvPr/>
          </p:nvCxnSpPr>
          <p:spPr>
            <a:xfrm>
              <a:off x="10028238" y="3505175"/>
              <a:ext cx="0" cy="811302"/>
            </a:xfrm>
            <a:prstGeom prst="line">
              <a:avLst/>
            </a:prstGeom>
            <a:ln w="76200" cap="rnd">
              <a:solidFill>
                <a:srgbClr val="ECBC1C"/>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4206B1FB-539B-41E1-A399-1AD2BDEF1669}"/>
              </a:ext>
            </a:extLst>
          </p:cNvPr>
          <p:cNvGrpSpPr/>
          <p:nvPr/>
        </p:nvGrpSpPr>
        <p:grpSpPr>
          <a:xfrm rot="10800000">
            <a:off x="3146691" y="3415557"/>
            <a:ext cx="439401" cy="779719"/>
            <a:chOff x="8422049" y="3505176"/>
            <a:chExt cx="1606189" cy="811302"/>
          </a:xfrm>
        </p:grpSpPr>
        <p:cxnSp>
          <p:nvCxnSpPr>
            <p:cNvPr id="101" name="Straight Connector 100">
              <a:extLst>
                <a:ext uri="{FF2B5EF4-FFF2-40B4-BE49-F238E27FC236}">
                  <a16:creationId xmlns:a16="http://schemas.microsoft.com/office/drawing/2014/main" id="{6132D60E-0A2F-4E62-B3FD-C5DFA4813EA9}"/>
                </a:ext>
              </a:extLst>
            </p:cNvPr>
            <p:cNvCxnSpPr/>
            <p:nvPr/>
          </p:nvCxnSpPr>
          <p:spPr>
            <a:xfrm>
              <a:off x="8422049" y="3910826"/>
              <a:ext cx="1606189" cy="0"/>
            </a:xfrm>
            <a:prstGeom prst="line">
              <a:avLst/>
            </a:prstGeom>
            <a:ln w="76200" cap="rnd">
              <a:solidFill>
                <a:srgbClr val="9C369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C4209A8-6504-4E3F-838A-6FD6539DC555}"/>
                </a:ext>
              </a:extLst>
            </p:cNvPr>
            <p:cNvCxnSpPr/>
            <p:nvPr/>
          </p:nvCxnSpPr>
          <p:spPr>
            <a:xfrm>
              <a:off x="10028238" y="3505176"/>
              <a:ext cx="0" cy="811302"/>
            </a:xfrm>
            <a:prstGeom prst="line">
              <a:avLst/>
            </a:prstGeom>
            <a:ln w="76200" cap="rnd">
              <a:solidFill>
                <a:srgbClr val="9C369A"/>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316C83E2-EB86-4851-A8D7-D7C64A21B8E2}"/>
              </a:ext>
            </a:extLst>
          </p:cNvPr>
          <p:cNvGrpSpPr/>
          <p:nvPr/>
        </p:nvGrpSpPr>
        <p:grpSpPr>
          <a:xfrm>
            <a:off x="9238538" y="3583286"/>
            <a:ext cx="2644656" cy="414113"/>
            <a:chOff x="9488066" y="3721777"/>
            <a:chExt cx="2751781" cy="430887"/>
          </a:xfrm>
        </p:grpSpPr>
        <p:sp>
          <p:nvSpPr>
            <p:cNvPr id="104" name="Rectangle 103">
              <a:extLst>
                <a:ext uri="{FF2B5EF4-FFF2-40B4-BE49-F238E27FC236}">
                  <a16:creationId xmlns:a16="http://schemas.microsoft.com/office/drawing/2014/main" id="{96B57DE6-E729-4122-A334-2C4D3431FBDB}"/>
                </a:ext>
              </a:extLst>
            </p:cNvPr>
            <p:cNvSpPr/>
            <p:nvPr/>
          </p:nvSpPr>
          <p:spPr>
            <a:xfrm>
              <a:off x="9936922" y="3721777"/>
              <a:ext cx="230292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r>
                <a:rPr kumimoji="0" lang="en-US" sz="1345"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Common Data Service for </a:t>
              </a:r>
              <a:br>
                <a:rPr kumimoji="0" lang="en-US" sz="1345"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br>
              <a:r>
                <a:rPr kumimoji="0" lang="en-US" sz="1345"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Analytics (CDS for Analytics)</a:t>
              </a:r>
            </a:p>
          </p:txBody>
        </p:sp>
        <p:sp>
          <p:nvSpPr>
            <p:cNvPr id="105" name="Database_EFC7" title="Icon of a cylinder">
              <a:extLst>
                <a:ext uri="{FF2B5EF4-FFF2-40B4-BE49-F238E27FC236}">
                  <a16:creationId xmlns:a16="http://schemas.microsoft.com/office/drawing/2014/main" id="{04CED3FB-51F5-4498-8D14-F6A5B56CC1FF}"/>
                </a:ext>
              </a:extLst>
            </p:cNvPr>
            <p:cNvSpPr>
              <a:spLocks noChangeAspect="1" noEditPoints="1"/>
            </p:cNvSpPr>
            <p:nvPr/>
          </p:nvSpPr>
          <p:spPr bwMode="auto">
            <a:xfrm>
              <a:off x="9488066" y="3773294"/>
              <a:ext cx="252228" cy="32785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30" tIns="43065" rIns="86130" bIns="43065" numCol="1" anchor="t" anchorCtr="0" compatLnSpc="1">
              <a:prstTxWarp prst="textNoShape">
                <a:avLst/>
              </a:prstTxWarp>
            </a:bodyPr>
            <a:lstStyle/>
            <a:p>
              <a:pPr marL="0" marR="0" lvl="0" indent="0" algn="ctr" defTabSz="861241" rtl="0" eaLnBrk="1" fontAlgn="base" latinLnBrk="0" hangingPunct="1">
                <a:lnSpc>
                  <a:spcPct val="100000"/>
                </a:lnSpc>
                <a:spcBef>
                  <a:spcPts val="0"/>
                </a:spcBef>
                <a:spcAft>
                  <a:spcPts val="0"/>
                </a:spcAft>
                <a:buClrTx/>
                <a:buSzTx/>
                <a:buFontTx/>
                <a:buNone/>
                <a:tabLst/>
                <a:defRPr/>
              </a:pPr>
              <a:endParaRPr kumimoji="0" lang="en-US" sz="1601"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95BAFC38-0938-44B1-8855-372A94EFEC80}"/>
              </a:ext>
            </a:extLst>
          </p:cNvPr>
          <p:cNvGrpSpPr/>
          <p:nvPr/>
        </p:nvGrpSpPr>
        <p:grpSpPr>
          <a:xfrm>
            <a:off x="296033" y="3583286"/>
            <a:ext cx="2608257" cy="414113"/>
            <a:chOff x="245756" y="3443801"/>
            <a:chExt cx="2713908" cy="430887"/>
          </a:xfrm>
        </p:grpSpPr>
        <p:sp>
          <p:nvSpPr>
            <p:cNvPr id="107" name="Rectangle 106">
              <a:extLst>
                <a:ext uri="{FF2B5EF4-FFF2-40B4-BE49-F238E27FC236}">
                  <a16:creationId xmlns:a16="http://schemas.microsoft.com/office/drawing/2014/main" id="{418C6AA2-C92A-4DD0-B053-791A2985BE88}"/>
                </a:ext>
              </a:extLst>
            </p:cNvPr>
            <p:cNvSpPr/>
            <p:nvPr/>
          </p:nvSpPr>
          <p:spPr>
            <a:xfrm>
              <a:off x="245756" y="3443801"/>
              <a:ext cx="226893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878727" rtl="0" eaLnBrk="1" fontAlgn="auto" latinLnBrk="0" hangingPunct="1">
                <a:lnSpc>
                  <a:spcPct val="100000"/>
                </a:lnSpc>
                <a:spcBef>
                  <a:spcPts val="0"/>
                </a:spcBef>
                <a:spcAft>
                  <a:spcPts val="0"/>
                </a:spcAft>
                <a:buClrTx/>
                <a:buSzTx/>
                <a:buFontTx/>
                <a:buNone/>
                <a:tabLst/>
                <a:defRPr/>
              </a:pPr>
              <a:r>
                <a:rPr kumimoji="0" lang="en-US" sz="1345"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Common Data Service </a:t>
              </a:r>
              <a:br>
                <a:rPr kumimoji="0" lang="en-US" sz="1345"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br>
              <a:r>
                <a:rPr kumimoji="0" lang="en-US" sz="1345"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for Apps (CDS for Apps)</a:t>
              </a:r>
            </a:p>
          </p:txBody>
        </p:sp>
        <p:sp>
          <p:nvSpPr>
            <p:cNvPr id="108" name="Database_EFC7" title="Icon of a cylinder">
              <a:extLst>
                <a:ext uri="{FF2B5EF4-FFF2-40B4-BE49-F238E27FC236}">
                  <a16:creationId xmlns:a16="http://schemas.microsoft.com/office/drawing/2014/main" id="{0227ED7B-4870-449D-A5DA-F7400C3C9FB7}"/>
                </a:ext>
              </a:extLst>
            </p:cNvPr>
            <p:cNvSpPr>
              <a:spLocks noChangeAspect="1" noEditPoints="1"/>
            </p:cNvSpPr>
            <p:nvPr/>
          </p:nvSpPr>
          <p:spPr bwMode="auto">
            <a:xfrm>
              <a:off x="2707436" y="3495316"/>
              <a:ext cx="252228" cy="32785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30" tIns="43065" rIns="86130" bIns="43065" numCol="1" anchor="ctr" anchorCtr="0" compatLnSpc="1">
              <a:prstTxWarp prst="textNoShape">
                <a:avLst/>
              </a:prstTxWarp>
            </a:bodyPr>
            <a:lstStyle/>
            <a:p>
              <a:pPr marL="0" marR="0" lvl="0" indent="0" algn="ctr" defTabSz="861241" rtl="0" eaLnBrk="1" fontAlgn="base"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4" name="TextBox 113">
            <a:extLst>
              <a:ext uri="{FF2B5EF4-FFF2-40B4-BE49-F238E27FC236}">
                <a16:creationId xmlns:a16="http://schemas.microsoft.com/office/drawing/2014/main" id="{803661D6-C0F6-4E0C-B26F-1A4AF3E5CCDB}"/>
              </a:ext>
            </a:extLst>
          </p:cNvPr>
          <p:cNvSpPr txBox="1"/>
          <p:nvPr/>
        </p:nvSpPr>
        <p:spPr>
          <a:xfrm>
            <a:off x="1949915" y="1656525"/>
            <a:ext cx="2284888" cy="319459"/>
          </a:xfrm>
          <a:prstGeom prst="rect">
            <a:avLst/>
          </a:prstGeom>
          <a:noFill/>
        </p:spPr>
        <p:txBody>
          <a:bodyPr wrap="none" lIns="0" tIns="0" rIns="0" bIns="0" rtlCol="0" anchor="ctr">
            <a:noAutofit/>
          </a:body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922" b="0" i="0" u="none" strike="noStrike" kern="1200" cap="none" spc="0" normalizeH="0" baseline="0" noProof="0" dirty="0">
                <a:ln>
                  <a:noFill/>
                </a:ln>
                <a:solidFill>
                  <a:srgbClr val="0078D7"/>
                </a:solidFill>
                <a:effectLst/>
                <a:uLnTx/>
                <a:uFillTx/>
                <a:latin typeface="Segoe UI"/>
                <a:ea typeface="+mn-ea"/>
                <a:cs typeface="+mn-cs"/>
              </a:rPr>
              <a:t>Dynamics 365</a:t>
            </a:r>
          </a:p>
        </p:txBody>
      </p:sp>
      <p:sp>
        <p:nvSpPr>
          <p:cNvPr id="115" name="TextBox 114">
            <a:extLst>
              <a:ext uri="{FF2B5EF4-FFF2-40B4-BE49-F238E27FC236}">
                <a16:creationId xmlns:a16="http://schemas.microsoft.com/office/drawing/2014/main" id="{AB5E5E1A-C270-4C19-A759-FE661D551EFF}"/>
              </a:ext>
            </a:extLst>
          </p:cNvPr>
          <p:cNvSpPr txBox="1"/>
          <p:nvPr/>
        </p:nvSpPr>
        <p:spPr>
          <a:xfrm>
            <a:off x="4953558" y="1656525"/>
            <a:ext cx="2284888" cy="319459"/>
          </a:xfrm>
          <a:prstGeom prst="rect">
            <a:avLst/>
          </a:prstGeom>
          <a:noFill/>
        </p:spPr>
        <p:txBody>
          <a:bodyPr wrap="none" lIns="0" tIns="0" rIns="0" bIns="0" rtlCol="0" anchor="ctr">
            <a:noAutofit/>
          </a:body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922" b="0" i="0" u="none" strike="noStrike" kern="1200" cap="none" spc="0" normalizeH="0" baseline="0" noProof="0" dirty="0">
                <a:ln>
                  <a:noFill/>
                </a:ln>
                <a:solidFill>
                  <a:srgbClr val="0078D7"/>
                </a:solidFill>
                <a:effectLst/>
                <a:uLnTx/>
                <a:uFillTx/>
                <a:latin typeface="Segoe UI"/>
                <a:ea typeface="+mn-ea"/>
                <a:cs typeface="+mn-cs"/>
              </a:rPr>
              <a:t>Office 365</a:t>
            </a:r>
          </a:p>
        </p:txBody>
      </p:sp>
      <p:sp>
        <p:nvSpPr>
          <p:cNvPr id="116" name="TextBox 115">
            <a:extLst>
              <a:ext uri="{FF2B5EF4-FFF2-40B4-BE49-F238E27FC236}">
                <a16:creationId xmlns:a16="http://schemas.microsoft.com/office/drawing/2014/main" id="{C43CD408-6764-4093-B406-EE4D02005832}"/>
              </a:ext>
            </a:extLst>
          </p:cNvPr>
          <p:cNvSpPr txBox="1"/>
          <p:nvPr/>
        </p:nvSpPr>
        <p:spPr>
          <a:xfrm>
            <a:off x="7957201" y="1656525"/>
            <a:ext cx="2284888" cy="319459"/>
          </a:xfrm>
          <a:prstGeom prst="rect">
            <a:avLst/>
          </a:prstGeom>
          <a:noFill/>
        </p:spPr>
        <p:txBody>
          <a:bodyPr wrap="none" lIns="0" tIns="0" rIns="0" bIns="0" rtlCol="0" anchor="ctr">
            <a:noAutofit/>
          </a:body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922" b="0" i="0" u="none" strike="noStrike" kern="1200" cap="none" spc="0" normalizeH="0" baseline="0" noProof="0" dirty="0">
                <a:ln>
                  <a:noFill/>
                </a:ln>
                <a:solidFill>
                  <a:srgbClr val="0078D7"/>
                </a:solidFill>
                <a:effectLst/>
                <a:uLnTx/>
                <a:uFillTx/>
                <a:latin typeface="Segoe UI"/>
                <a:ea typeface="+mn-ea"/>
                <a:cs typeface="+mn-cs"/>
              </a:rPr>
              <a:t>Standalone Apps</a:t>
            </a:r>
          </a:p>
        </p:txBody>
      </p:sp>
      <p:grpSp>
        <p:nvGrpSpPr>
          <p:cNvPr id="117" name="Group 116">
            <a:extLst>
              <a:ext uri="{FF2B5EF4-FFF2-40B4-BE49-F238E27FC236}">
                <a16:creationId xmlns:a16="http://schemas.microsoft.com/office/drawing/2014/main" id="{76A4C545-BA95-4A95-8066-5151B1F16211}"/>
              </a:ext>
            </a:extLst>
          </p:cNvPr>
          <p:cNvGrpSpPr/>
          <p:nvPr/>
        </p:nvGrpSpPr>
        <p:grpSpPr>
          <a:xfrm>
            <a:off x="4722696" y="1556534"/>
            <a:ext cx="2748250" cy="519440"/>
            <a:chOff x="4789305" y="5997900"/>
            <a:chExt cx="2859571" cy="540481"/>
          </a:xfrm>
        </p:grpSpPr>
        <p:cxnSp>
          <p:nvCxnSpPr>
            <p:cNvPr id="118" name="Straight Connector 117">
              <a:extLst>
                <a:ext uri="{FF2B5EF4-FFF2-40B4-BE49-F238E27FC236}">
                  <a16:creationId xmlns:a16="http://schemas.microsoft.com/office/drawing/2014/main" id="{FA80C38C-2BB2-4F63-BE7B-25F671D253CA}"/>
                </a:ext>
              </a:extLst>
            </p:cNvPr>
            <p:cNvCxnSpPr/>
            <p:nvPr/>
          </p:nvCxnSpPr>
          <p:spPr>
            <a:xfrm>
              <a:off x="4789305" y="5997900"/>
              <a:ext cx="0" cy="540481"/>
            </a:xfrm>
            <a:prstGeom prst="line">
              <a:avLst/>
            </a:prstGeom>
            <a:ln w="15875">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7B4C3DF1-3A24-4EC3-A7F1-EE3282186E96}"/>
                </a:ext>
              </a:extLst>
            </p:cNvPr>
            <p:cNvCxnSpPr/>
            <p:nvPr/>
          </p:nvCxnSpPr>
          <p:spPr>
            <a:xfrm>
              <a:off x="7648876" y="5997900"/>
              <a:ext cx="0" cy="540481"/>
            </a:xfrm>
            <a:prstGeom prst="line">
              <a:avLst/>
            </a:prstGeom>
            <a:ln w="15875">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A7D2B821-3C6F-4BE6-B228-3C0B2F2D84BD}"/>
              </a:ext>
            </a:extLst>
          </p:cNvPr>
          <p:cNvGrpSpPr/>
          <p:nvPr/>
        </p:nvGrpSpPr>
        <p:grpSpPr>
          <a:xfrm>
            <a:off x="1181404" y="6114386"/>
            <a:ext cx="9829195" cy="263640"/>
            <a:chOff x="1104562" y="6313322"/>
            <a:chExt cx="10227339" cy="274320"/>
          </a:xfrm>
        </p:grpSpPr>
        <p:grpSp>
          <p:nvGrpSpPr>
            <p:cNvPr id="121" name="Group 120">
              <a:extLst>
                <a:ext uri="{FF2B5EF4-FFF2-40B4-BE49-F238E27FC236}">
                  <a16:creationId xmlns:a16="http://schemas.microsoft.com/office/drawing/2014/main" id="{96822EEE-0538-4083-959F-95B744A59C29}"/>
                </a:ext>
              </a:extLst>
            </p:cNvPr>
            <p:cNvGrpSpPr/>
            <p:nvPr/>
          </p:nvGrpSpPr>
          <p:grpSpPr>
            <a:xfrm>
              <a:off x="1104562" y="6313322"/>
              <a:ext cx="10227339" cy="274320"/>
              <a:chOff x="2571291" y="6157971"/>
              <a:chExt cx="7683959" cy="274320"/>
            </a:xfrm>
          </p:grpSpPr>
          <p:cxnSp>
            <p:nvCxnSpPr>
              <p:cNvPr id="128" name="Straight Connector 127">
                <a:extLst>
                  <a:ext uri="{FF2B5EF4-FFF2-40B4-BE49-F238E27FC236}">
                    <a16:creationId xmlns:a16="http://schemas.microsoft.com/office/drawing/2014/main" id="{3F7679A0-A8BB-4926-9794-A0CF568FDAB6}"/>
                  </a:ext>
                </a:extLst>
              </p:cNvPr>
              <p:cNvCxnSpPr>
                <a:cxnSpLocks/>
              </p:cNvCxnSpPr>
              <p:nvPr/>
            </p:nvCxnSpPr>
            <p:spPr>
              <a:xfrm>
                <a:off x="2571291" y="6295131"/>
                <a:ext cx="3323409"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129" name="Straight Connector 128">
                <a:extLst>
                  <a:ext uri="{FF2B5EF4-FFF2-40B4-BE49-F238E27FC236}">
                    <a16:creationId xmlns:a16="http://schemas.microsoft.com/office/drawing/2014/main" id="{FC71365A-587F-4853-ABD4-B926072EC7E7}"/>
                  </a:ext>
                </a:extLst>
              </p:cNvPr>
              <p:cNvCxnSpPr/>
              <p:nvPr/>
            </p:nvCxnSpPr>
            <p:spPr>
              <a:xfrm>
                <a:off x="10255250" y="6157971"/>
                <a:ext cx="0" cy="27432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130" name="Straight Connector 129">
                <a:extLst>
                  <a:ext uri="{FF2B5EF4-FFF2-40B4-BE49-F238E27FC236}">
                    <a16:creationId xmlns:a16="http://schemas.microsoft.com/office/drawing/2014/main" id="{9AC78317-FD1F-4BC3-A548-736479AC902F}"/>
                  </a:ext>
                </a:extLst>
              </p:cNvPr>
              <p:cNvCxnSpPr/>
              <p:nvPr/>
            </p:nvCxnSpPr>
            <p:spPr>
              <a:xfrm>
                <a:off x="2571291" y="6157971"/>
                <a:ext cx="0" cy="27432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131" name="Straight Connector 130">
                <a:extLst>
                  <a:ext uri="{FF2B5EF4-FFF2-40B4-BE49-F238E27FC236}">
                    <a16:creationId xmlns:a16="http://schemas.microsoft.com/office/drawing/2014/main" id="{6211DAAA-BF15-47C6-AB75-3DDFC83DEE18}"/>
                  </a:ext>
                </a:extLst>
              </p:cNvPr>
              <p:cNvCxnSpPr>
                <a:cxnSpLocks/>
              </p:cNvCxnSpPr>
              <p:nvPr/>
            </p:nvCxnSpPr>
            <p:spPr>
              <a:xfrm flipV="1">
                <a:off x="6931843" y="6295132"/>
                <a:ext cx="3323407" cy="1090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grpSp>
        <p:grpSp>
          <p:nvGrpSpPr>
            <p:cNvPr id="122" name="Group 14">
              <a:extLst>
                <a:ext uri="{FF2B5EF4-FFF2-40B4-BE49-F238E27FC236}">
                  <a16:creationId xmlns:a16="http://schemas.microsoft.com/office/drawing/2014/main" id="{2FD3A97C-02E4-4686-9D3E-351FF14F178B}"/>
                </a:ext>
              </a:extLst>
            </p:cNvPr>
            <p:cNvGrpSpPr>
              <a:grpSpLocks noChangeAspect="1"/>
            </p:cNvGrpSpPr>
            <p:nvPr/>
          </p:nvGrpSpPr>
          <p:grpSpPr bwMode="auto">
            <a:xfrm>
              <a:off x="5920725" y="6344292"/>
              <a:ext cx="595012" cy="189629"/>
              <a:chOff x="3759" y="1952"/>
              <a:chExt cx="1412" cy="450"/>
            </a:xfrm>
            <a:solidFill>
              <a:schemeClr val="accent1"/>
            </a:solidFill>
          </p:grpSpPr>
          <p:sp>
            <p:nvSpPr>
              <p:cNvPr id="123" name="Freeform 17">
                <a:extLst>
                  <a:ext uri="{FF2B5EF4-FFF2-40B4-BE49-F238E27FC236}">
                    <a16:creationId xmlns:a16="http://schemas.microsoft.com/office/drawing/2014/main" id="{5E0F3233-E10A-4B47-A348-5EF8F2B1B854}"/>
                  </a:ext>
                </a:extLst>
              </p:cNvPr>
              <p:cNvSpPr>
                <a:spLocks noEditPoints="1"/>
              </p:cNvSpPr>
              <p:nvPr/>
            </p:nvSpPr>
            <p:spPr bwMode="auto">
              <a:xfrm>
                <a:off x="3759" y="1952"/>
                <a:ext cx="358" cy="426"/>
              </a:xfrm>
              <a:custGeom>
                <a:avLst/>
                <a:gdLst>
                  <a:gd name="T0" fmla="*/ 0 w 264"/>
                  <a:gd name="T1" fmla="*/ 302 h 312"/>
                  <a:gd name="T2" fmla="*/ 14 w 264"/>
                  <a:gd name="T3" fmla="*/ 261 h 312"/>
                  <a:gd name="T4" fmla="*/ 104 w 264"/>
                  <a:gd name="T5" fmla="*/ 16 h 312"/>
                  <a:gd name="T6" fmla="*/ 127 w 264"/>
                  <a:gd name="T7" fmla="*/ 0 h 312"/>
                  <a:gd name="T8" fmla="*/ 153 w 264"/>
                  <a:gd name="T9" fmla="*/ 15 h 312"/>
                  <a:gd name="T10" fmla="*/ 253 w 264"/>
                  <a:gd name="T11" fmla="*/ 285 h 312"/>
                  <a:gd name="T12" fmla="*/ 253 w 264"/>
                  <a:gd name="T13" fmla="*/ 302 h 312"/>
                  <a:gd name="T14" fmla="*/ 218 w 264"/>
                  <a:gd name="T15" fmla="*/ 295 h 312"/>
                  <a:gd name="T16" fmla="*/ 196 w 264"/>
                  <a:gd name="T17" fmla="*/ 233 h 312"/>
                  <a:gd name="T18" fmla="*/ 175 w 264"/>
                  <a:gd name="T19" fmla="*/ 219 h 312"/>
                  <a:gd name="T20" fmla="*/ 79 w 264"/>
                  <a:gd name="T21" fmla="*/ 219 h 312"/>
                  <a:gd name="T22" fmla="*/ 61 w 264"/>
                  <a:gd name="T23" fmla="*/ 232 h 312"/>
                  <a:gd name="T24" fmla="*/ 47 w 264"/>
                  <a:gd name="T25" fmla="*/ 274 h 312"/>
                  <a:gd name="T26" fmla="*/ 0 w 264"/>
                  <a:gd name="T27" fmla="*/ 302 h 312"/>
                  <a:gd name="T28" fmla="*/ 128 w 264"/>
                  <a:gd name="T29" fmla="*/ 44 h 312"/>
                  <a:gd name="T30" fmla="*/ 82 w 264"/>
                  <a:gd name="T31" fmla="*/ 173 h 312"/>
                  <a:gd name="T32" fmla="*/ 91 w 264"/>
                  <a:gd name="T33" fmla="*/ 187 h 312"/>
                  <a:gd name="T34" fmla="*/ 163 w 264"/>
                  <a:gd name="T35" fmla="*/ 187 h 312"/>
                  <a:gd name="T36" fmla="*/ 173 w 264"/>
                  <a:gd name="T37" fmla="*/ 171 h 312"/>
                  <a:gd name="T38" fmla="*/ 128 w 264"/>
                  <a:gd name="T39" fmla="*/ 4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4" h="312">
                    <a:moveTo>
                      <a:pt x="0" y="302"/>
                    </a:moveTo>
                    <a:cubicBezTo>
                      <a:pt x="2" y="287"/>
                      <a:pt x="9" y="274"/>
                      <a:pt x="14" y="261"/>
                    </a:cubicBezTo>
                    <a:cubicBezTo>
                      <a:pt x="44" y="179"/>
                      <a:pt x="75" y="98"/>
                      <a:pt x="104" y="16"/>
                    </a:cubicBezTo>
                    <a:cubicBezTo>
                      <a:pt x="109" y="3"/>
                      <a:pt x="115" y="0"/>
                      <a:pt x="127" y="0"/>
                    </a:cubicBezTo>
                    <a:cubicBezTo>
                      <a:pt x="139" y="0"/>
                      <a:pt x="147" y="1"/>
                      <a:pt x="153" y="15"/>
                    </a:cubicBezTo>
                    <a:cubicBezTo>
                      <a:pt x="185" y="105"/>
                      <a:pt x="219" y="195"/>
                      <a:pt x="253" y="285"/>
                    </a:cubicBezTo>
                    <a:cubicBezTo>
                      <a:pt x="255" y="290"/>
                      <a:pt x="264" y="300"/>
                      <a:pt x="253" y="302"/>
                    </a:cubicBezTo>
                    <a:cubicBezTo>
                      <a:pt x="242" y="304"/>
                      <a:pt x="226" y="312"/>
                      <a:pt x="218" y="295"/>
                    </a:cubicBezTo>
                    <a:cubicBezTo>
                      <a:pt x="210" y="274"/>
                      <a:pt x="202" y="254"/>
                      <a:pt x="196" y="233"/>
                    </a:cubicBezTo>
                    <a:cubicBezTo>
                      <a:pt x="192" y="222"/>
                      <a:pt x="186" y="219"/>
                      <a:pt x="175" y="219"/>
                    </a:cubicBezTo>
                    <a:cubicBezTo>
                      <a:pt x="143" y="219"/>
                      <a:pt x="111" y="219"/>
                      <a:pt x="79" y="219"/>
                    </a:cubicBezTo>
                    <a:cubicBezTo>
                      <a:pt x="69" y="219"/>
                      <a:pt x="64" y="222"/>
                      <a:pt x="61" y="232"/>
                    </a:cubicBezTo>
                    <a:cubicBezTo>
                      <a:pt x="57" y="246"/>
                      <a:pt x="51" y="260"/>
                      <a:pt x="47" y="274"/>
                    </a:cubicBezTo>
                    <a:cubicBezTo>
                      <a:pt x="36" y="306"/>
                      <a:pt x="36" y="306"/>
                      <a:pt x="0" y="302"/>
                    </a:cubicBezTo>
                    <a:close/>
                    <a:moveTo>
                      <a:pt x="128" y="44"/>
                    </a:moveTo>
                    <a:cubicBezTo>
                      <a:pt x="113" y="87"/>
                      <a:pt x="98" y="130"/>
                      <a:pt x="82" y="173"/>
                    </a:cubicBezTo>
                    <a:cubicBezTo>
                      <a:pt x="78" y="183"/>
                      <a:pt x="79" y="187"/>
                      <a:pt x="91" y="187"/>
                    </a:cubicBezTo>
                    <a:cubicBezTo>
                      <a:pt x="115" y="186"/>
                      <a:pt x="139" y="186"/>
                      <a:pt x="163" y="187"/>
                    </a:cubicBezTo>
                    <a:cubicBezTo>
                      <a:pt x="179" y="187"/>
                      <a:pt x="177" y="181"/>
                      <a:pt x="173" y="171"/>
                    </a:cubicBezTo>
                    <a:cubicBezTo>
                      <a:pt x="158" y="128"/>
                      <a:pt x="143" y="86"/>
                      <a:pt x="128" y="44"/>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4" name="Freeform 18">
                <a:extLst>
                  <a:ext uri="{FF2B5EF4-FFF2-40B4-BE49-F238E27FC236}">
                    <a16:creationId xmlns:a16="http://schemas.microsoft.com/office/drawing/2014/main" id="{DA6CF639-601E-4C64-A4ED-A0A20DFE9939}"/>
                  </a:ext>
                </a:extLst>
              </p:cNvPr>
              <p:cNvSpPr>
                <a:spLocks noEditPoints="1"/>
              </p:cNvSpPr>
              <p:nvPr/>
            </p:nvSpPr>
            <p:spPr bwMode="auto">
              <a:xfrm>
                <a:off x="4905" y="2054"/>
                <a:ext cx="266" cy="348"/>
              </a:xfrm>
              <a:custGeom>
                <a:avLst/>
                <a:gdLst>
                  <a:gd name="T0" fmla="*/ 177 w 196"/>
                  <a:gd name="T1" fmla="*/ 181 h 255"/>
                  <a:gd name="T2" fmla="*/ 150 w 196"/>
                  <a:gd name="T3" fmla="*/ 227 h 255"/>
                  <a:gd name="T4" fmla="*/ 10 w 196"/>
                  <a:gd name="T5" fmla="*/ 107 h 255"/>
                  <a:gd name="T6" fmla="*/ 24 w 196"/>
                  <a:gd name="T7" fmla="*/ 60 h 255"/>
                  <a:gd name="T8" fmla="*/ 124 w 196"/>
                  <a:gd name="T9" fmla="*/ 8 h 255"/>
                  <a:gd name="T10" fmla="*/ 192 w 196"/>
                  <a:gd name="T11" fmla="*/ 91 h 255"/>
                  <a:gd name="T12" fmla="*/ 158 w 196"/>
                  <a:gd name="T13" fmla="*/ 129 h 255"/>
                  <a:gd name="T14" fmla="*/ 60 w 196"/>
                  <a:gd name="T15" fmla="*/ 129 h 255"/>
                  <a:gd name="T16" fmla="*/ 46 w 196"/>
                  <a:gd name="T17" fmla="*/ 146 h 255"/>
                  <a:gd name="T18" fmla="*/ 142 w 196"/>
                  <a:gd name="T19" fmla="*/ 199 h 255"/>
                  <a:gd name="T20" fmla="*/ 177 w 196"/>
                  <a:gd name="T21" fmla="*/ 181 h 255"/>
                  <a:gd name="T22" fmla="*/ 102 w 196"/>
                  <a:gd name="T23" fmla="*/ 99 h 255"/>
                  <a:gd name="T24" fmla="*/ 144 w 196"/>
                  <a:gd name="T25" fmla="*/ 99 h 255"/>
                  <a:gd name="T26" fmla="*/ 157 w 196"/>
                  <a:gd name="T27" fmla="*/ 83 h 255"/>
                  <a:gd name="T28" fmla="*/ 105 w 196"/>
                  <a:gd name="T29" fmla="*/ 37 h 255"/>
                  <a:gd name="T30" fmla="*/ 48 w 196"/>
                  <a:gd name="T31" fmla="*/ 89 h 255"/>
                  <a:gd name="T32" fmla="*/ 58 w 196"/>
                  <a:gd name="T33" fmla="*/ 99 h 255"/>
                  <a:gd name="T34" fmla="*/ 102 w 196"/>
                  <a:gd name="T35" fmla="*/ 99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6" h="255">
                    <a:moveTo>
                      <a:pt x="177" y="181"/>
                    </a:moveTo>
                    <a:cubicBezTo>
                      <a:pt x="180" y="216"/>
                      <a:pt x="178" y="218"/>
                      <a:pt x="150" y="227"/>
                    </a:cubicBezTo>
                    <a:cubicBezTo>
                      <a:pt x="65" y="255"/>
                      <a:pt x="0" y="199"/>
                      <a:pt x="10" y="107"/>
                    </a:cubicBezTo>
                    <a:cubicBezTo>
                      <a:pt x="12" y="91"/>
                      <a:pt x="16" y="75"/>
                      <a:pt x="24" y="60"/>
                    </a:cubicBezTo>
                    <a:cubicBezTo>
                      <a:pt x="44" y="20"/>
                      <a:pt x="82" y="0"/>
                      <a:pt x="124" y="8"/>
                    </a:cubicBezTo>
                    <a:cubicBezTo>
                      <a:pt x="163" y="16"/>
                      <a:pt x="187" y="45"/>
                      <a:pt x="192" y="91"/>
                    </a:cubicBezTo>
                    <a:cubicBezTo>
                      <a:pt x="196" y="129"/>
                      <a:pt x="196" y="129"/>
                      <a:pt x="158" y="129"/>
                    </a:cubicBezTo>
                    <a:cubicBezTo>
                      <a:pt x="126" y="129"/>
                      <a:pt x="93" y="130"/>
                      <a:pt x="60" y="129"/>
                    </a:cubicBezTo>
                    <a:cubicBezTo>
                      <a:pt x="46" y="128"/>
                      <a:pt x="44" y="134"/>
                      <a:pt x="46" y="146"/>
                    </a:cubicBezTo>
                    <a:cubicBezTo>
                      <a:pt x="56" y="193"/>
                      <a:pt x="93" y="214"/>
                      <a:pt x="142" y="199"/>
                    </a:cubicBezTo>
                    <a:cubicBezTo>
                      <a:pt x="154" y="195"/>
                      <a:pt x="165" y="189"/>
                      <a:pt x="177" y="181"/>
                    </a:cubicBezTo>
                    <a:close/>
                    <a:moveTo>
                      <a:pt x="102" y="99"/>
                    </a:moveTo>
                    <a:cubicBezTo>
                      <a:pt x="116" y="99"/>
                      <a:pt x="130" y="98"/>
                      <a:pt x="144" y="99"/>
                    </a:cubicBezTo>
                    <a:cubicBezTo>
                      <a:pt x="156" y="100"/>
                      <a:pt x="158" y="94"/>
                      <a:pt x="157" y="83"/>
                    </a:cubicBezTo>
                    <a:cubicBezTo>
                      <a:pt x="153" y="54"/>
                      <a:pt x="133" y="36"/>
                      <a:pt x="105" y="37"/>
                    </a:cubicBezTo>
                    <a:cubicBezTo>
                      <a:pt x="78" y="38"/>
                      <a:pt x="50" y="63"/>
                      <a:pt x="48" y="89"/>
                    </a:cubicBezTo>
                    <a:cubicBezTo>
                      <a:pt x="47" y="99"/>
                      <a:pt x="52" y="99"/>
                      <a:pt x="58" y="99"/>
                    </a:cubicBezTo>
                    <a:cubicBezTo>
                      <a:pt x="73" y="99"/>
                      <a:pt x="88" y="99"/>
                      <a:pt x="102" y="99"/>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5" name="Freeform 19">
                <a:extLst>
                  <a:ext uri="{FF2B5EF4-FFF2-40B4-BE49-F238E27FC236}">
                    <a16:creationId xmlns:a16="http://schemas.microsoft.com/office/drawing/2014/main" id="{E5AC56C1-6CB8-45C2-9AC4-485A41EF07D0}"/>
                  </a:ext>
                </a:extLst>
              </p:cNvPr>
              <p:cNvSpPr>
                <a:spLocks/>
              </p:cNvSpPr>
              <p:nvPr/>
            </p:nvSpPr>
            <p:spPr bwMode="auto">
              <a:xfrm>
                <a:off x="4407" y="2061"/>
                <a:ext cx="244" cy="321"/>
              </a:xfrm>
              <a:custGeom>
                <a:avLst/>
                <a:gdLst>
                  <a:gd name="T0" fmla="*/ 143 w 180"/>
                  <a:gd name="T1" fmla="*/ 193 h 235"/>
                  <a:gd name="T2" fmla="*/ 94 w 180"/>
                  <a:gd name="T3" fmla="*/ 227 h 235"/>
                  <a:gd name="T4" fmla="*/ 8 w 180"/>
                  <a:gd name="T5" fmla="*/ 166 h 235"/>
                  <a:gd name="T6" fmla="*/ 5 w 180"/>
                  <a:gd name="T7" fmla="*/ 17 h 235"/>
                  <a:gd name="T8" fmla="*/ 25 w 180"/>
                  <a:gd name="T9" fmla="*/ 7 h 235"/>
                  <a:gd name="T10" fmla="*/ 39 w 180"/>
                  <a:gd name="T11" fmla="*/ 20 h 235"/>
                  <a:gd name="T12" fmla="*/ 39 w 180"/>
                  <a:gd name="T13" fmla="*/ 124 h 235"/>
                  <a:gd name="T14" fmla="*/ 42 w 180"/>
                  <a:gd name="T15" fmla="*/ 158 h 235"/>
                  <a:gd name="T16" fmla="*/ 80 w 180"/>
                  <a:gd name="T17" fmla="*/ 197 h 235"/>
                  <a:gd name="T18" fmla="*/ 136 w 180"/>
                  <a:gd name="T19" fmla="*/ 171 h 235"/>
                  <a:gd name="T20" fmla="*/ 145 w 180"/>
                  <a:gd name="T21" fmla="*/ 130 h 235"/>
                  <a:gd name="T22" fmla="*/ 144 w 180"/>
                  <a:gd name="T23" fmla="*/ 22 h 235"/>
                  <a:gd name="T24" fmla="*/ 162 w 180"/>
                  <a:gd name="T25" fmla="*/ 6 h 235"/>
                  <a:gd name="T26" fmla="*/ 180 w 180"/>
                  <a:gd name="T27" fmla="*/ 22 h 235"/>
                  <a:gd name="T28" fmla="*/ 180 w 180"/>
                  <a:gd name="T29" fmla="*/ 204 h 235"/>
                  <a:gd name="T30" fmla="*/ 164 w 180"/>
                  <a:gd name="T31" fmla="*/ 224 h 235"/>
                  <a:gd name="T32" fmla="*/ 145 w 180"/>
                  <a:gd name="T33" fmla="*/ 205 h 235"/>
                  <a:gd name="T34" fmla="*/ 143 w 180"/>
                  <a:gd name="T35" fmla="*/ 19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235">
                    <a:moveTo>
                      <a:pt x="143" y="193"/>
                    </a:moveTo>
                    <a:cubicBezTo>
                      <a:pt x="129" y="213"/>
                      <a:pt x="114" y="224"/>
                      <a:pt x="94" y="227"/>
                    </a:cubicBezTo>
                    <a:cubicBezTo>
                      <a:pt x="49" y="235"/>
                      <a:pt x="14" y="212"/>
                      <a:pt x="8" y="166"/>
                    </a:cubicBezTo>
                    <a:cubicBezTo>
                      <a:pt x="0" y="117"/>
                      <a:pt x="6" y="67"/>
                      <a:pt x="5" y="17"/>
                    </a:cubicBezTo>
                    <a:cubicBezTo>
                      <a:pt x="4" y="0"/>
                      <a:pt x="18" y="9"/>
                      <a:pt x="25" y="7"/>
                    </a:cubicBezTo>
                    <a:cubicBezTo>
                      <a:pt x="35" y="5"/>
                      <a:pt x="39" y="9"/>
                      <a:pt x="39" y="20"/>
                    </a:cubicBezTo>
                    <a:cubicBezTo>
                      <a:pt x="39" y="55"/>
                      <a:pt x="39" y="89"/>
                      <a:pt x="39" y="124"/>
                    </a:cubicBezTo>
                    <a:cubicBezTo>
                      <a:pt x="39" y="135"/>
                      <a:pt x="39" y="147"/>
                      <a:pt x="42" y="158"/>
                    </a:cubicBezTo>
                    <a:cubicBezTo>
                      <a:pt x="47" y="182"/>
                      <a:pt x="59" y="194"/>
                      <a:pt x="80" y="197"/>
                    </a:cubicBezTo>
                    <a:cubicBezTo>
                      <a:pt x="105" y="201"/>
                      <a:pt x="124" y="191"/>
                      <a:pt x="136" y="171"/>
                    </a:cubicBezTo>
                    <a:cubicBezTo>
                      <a:pt x="143" y="158"/>
                      <a:pt x="145" y="144"/>
                      <a:pt x="145" y="130"/>
                    </a:cubicBezTo>
                    <a:cubicBezTo>
                      <a:pt x="145" y="94"/>
                      <a:pt x="146" y="58"/>
                      <a:pt x="144" y="22"/>
                    </a:cubicBezTo>
                    <a:cubicBezTo>
                      <a:pt x="144" y="7"/>
                      <a:pt x="151" y="7"/>
                      <a:pt x="162" y="6"/>
                    </a:cubicBezTo>
                    <a:cubicBezTo>
                      <a:pt x="174" y="6"/>
                      <a:pt x="180" y="8"/>
                      <a:pt x="180" y="22"/>
                    </a:cubicBezTo>
                    <a:cubicBezTo>
                      <a:pt x="179" y="83"/>
                      <a:pt x="179" y="144"/>
                      <a:pt x="180" y="204"/>
                    </a:cubicBezTo>
                    <a:cubicBezTo>
                      <a:pt x="180" y="216"/>
                      <a:pt x="180" y="225"/>
                      <a:pt x="164" y="224"/>
                    </a:cubicBezTo>
                    <a:cubicBezTo>
                      <a:pt x="149" y="224"/>
                      <a:pt x="142" y="221"/>
                      <a:pt x="145" y="205"/>
                    </a:cubicBezTo>
                    <a:cubicBezTo>
                      <a:pt x="145" y="203"/>
                      <a:pt x="144" y="200"/>
                      <a:pt x="143" y="193"/>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6" name="Freeform 20">
                <a:extLst>
                  <a:ext uri="{FF2B5EF4-FFF2-40B4-BE49-F238E27FC236}">
                    <a16:creationId xmlns:a16="http://schemas.microsoft.com/office/drawing/2014/main" id="{7CF63883-EDB3-4E50-B259-8EC2FAE82110}"/>
                  </a:ext>
                </a:extLst>
              </p:cNvPr>
              <p:cNvSpPr>
                <a:spLocks/>
              </p:cNvSpPr>
              <p:nvPr/>
            </p:nvSpPr>
            <p:spPr bwMode="auto">
              <a:xfrm>
                <a:off x="4122" y="2067"/>
                <a:ext cx="243" cy="304"/>
              </a:xfrm>
              <a:custGeom>
                <a:avLst/>
                <a:gdLst>
                  <a:gd name="T0" fmla="*/ 125 w 179"/>
                  <a:gd name="T1" fmla="*/ 33 h 223"/>
                  <a:gd name="T2" fmla="*/ 28 w 179"/>
                  <a:gd name="T3" fmla="*/ 33 h 223"/>
                  <a:gd name="T4" fmla="*/ 14 w 179"/>
                  <a:gd name="T5" fmla="*/ 18 h 223"/>
                  <a:gd name="T6" fmla="*/ 28 w 179"/>
                  <a:gd name="T7" fmla="*/ 3 h 223"/>
                  <a:gd name="T8" fmla="*/ 160 w 179"/>
                  <a:gd name="T9" fmla="*/ 3 h 223"/>
                  <a:gd name="T10" fmla="*/ 176 w 179"/>
                  <a:gd name="T11" fmla="*/ 6 h 223"/>
                  <a:gd name="T12" fmla="*/ 170 w 179"/>
                  <a:gd name="T13" fmla="*/ 22 h 223"/>
                  <a:gd name="T14" fmla="*/ 68 w 179"/>
                  <a:gd name="T15" fmla="*/ 168 h 223"/>
                  <a:gd name="T16" fmla="*/ 57 w 179"/>
                  <a:gd name="T17" fmla="*/ 189 h 223"/>
                  <a:gd name="T18" fmla="*/ 157 w 179"/>
                  <a:gd name="T19" fmla="*/ 189 h 223"/>
                  <a:gd name="T20" fmla="*/ 176 w 179"/>
                  <a:gd name="T21" fmla="*/ 204 h 223"/>
                  <a:gd name="T22" fmla="*/ 156 w 179"/>
                  <a:gd name="T23" fmla="*/ 220 h 223"/>
                  <a:gd name="T24" fmla="*/ 20 w 179"/>
                  <a:gd name="T25" fmla="*/ 219 h 223"/>
                  <a:gd name="T26" fmla="*/ 4 w 179"/>
                  <a:gd name="T27" fmla="*/ 216 h 223"/>
                  <a:gd name="T28" fmla="*/ 9 w 179"/>
                  <a:gd name="T29" fmla="*/ 198 h 223"/>
                  <a:gd name="T30" fmla="*/ 119 w 179"/>
                  <a:gd name="T31" fmla="*/ 43 h 223"/>
                  <a:gd name="T32" fmla="*/ 125 w 179"/>
                  <a:gd name="T33" fmla="*/ 3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9" h="223">
                    <a:moveTo>
                      <a:pt x="125" y="33"/>
                    </a:moveTo>
                    <a:cubicBezTo>
                      <a:pt x="90" y="33"/>
                      <a:pt x="59" y="32"/>
                      <a:pt x="28" y="33"/>
                    </a:cubicBezTo>
                    <a:cubicBezTo>
                      <a:pt x="16" y="33"/>
                      <a:pt x="14" y="28"/>
                      <a:pt x="14" y="18"/>
                    </a:cubicBezTo>
                    <a:cubicBezTo>
                      <a:pt x="14" y="7"/>
                      <a:pt x="16" y="2"/>
                      <a:pt x="28" y="3"/>
                    </a:cubicBezTo>
                    <a:cubicBezTo>
                      <a:pt x="72" y="3"/>
                      <a:pt x="116" y="3"/>
                      <a:pt x="160" y="3"/>
                    </a:cubicBezTo>
                    <a:cubicBezTo>
                      <a:pt x="165" y="3"/>
                      <a:pt x="173" y="0"/>
                      <a:pt x="176" y="6"/>
                    </a:cubicBezTo>
                    <a:cubicBezTo>
                      <a:pt x="179" y="12"/>
                      <a:pt x="174" y="18"/>
                      <a:pt x="170" y="22"/>
                    </a:cubicBezTo>
                    <a:cubicBezTo>
                      <a:pt x="136" y="71"/>
                      <a:pt x="102" y="119"/>
                      <a:pt x="68" y="168"/>
                    </a:cubicBezTo>
                    <a:cubicBezTo>
                      <a:pt x="64" y="174"/>
                      <a:pt x="58" y="179"/>
                      <a:pt x="57" y="189"/>
                    </a:cubicBezTo>
                    <a:cubicBezTo>
                      <a:pt x="91" y="189"/>
                      <a:pt x="124" y="189"/>
                      <a:pt x="157" y="189"/>
                    </a:cubicBezTo>
                    <a:cubicBezTo>
                      <a:pt x="167" y="189"/>
                      <a:pt x="176" y="187"/>
                      <a:pt x="176" y="204"/>
                    </a:cubicBezTo>
                    <a:cubicBezTo>
                      <a:pt x="176" y="220"/>
                      <a:pt x="168" y="220"/>
                      <a:pt x="156" y="220"/>
                    </a:cubicBezTo>
                    <a:cubicBezTo>
                      <a:pt x="111" y="219"/>
                      <a:pt x="65" y="220"/>
                      <a:pt x="20" y="219"/>
                    </a:cubicBezTo>
                    <a:cubicBezTo>
                      <a:pt x="15" y="219"/>
                      <a:pt x="7" y="223"/>
                      <a:pt x="4" y="216"/>
                    </a:cubicBezTo>
                    <a:cubicBezTo>
                      <a:pt x="0" y="209"/>
                      <a:pt x="6" y="204"/>
                      <a:pt x="9" y="198"/>
                    </a:cubicBezTo>
                    <a:cubicBezTo>
                      <a:pt x="46" y="147"/>
                      <a:pt x="82" y="95"/>
                      <a:pt x="119" y="43"/>
                    </a:cubicBezTo>
                    <a:cubicBezTo>
                      <a:pt x="121" y="41"/>
                      <a:pt x="122" y="38"/>
                      <a:pt x="125" y="33"/>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7" name="Freeform 21">
                <a:extLst>
                  <a:ext uri="{FF2B5EF4-FFF2-40B4-BE49-F238E27FC236}">
                    <a16:creationId xmlns:a16="http://schemas.microsoft.com/office/drawing/2014/main" id="{9378064E-EBB2-43BA-8F90-B2BEC8BAEC83}"/>
                  </a:ext>
                </a:extLst>
              </p:cNvPr>
              <p:cNvSpPr>
                <a:spLocks/>
              </p:cNvSpPr>
              <p:nvPr/>
            </p:nvSpPr>
            <p:spPr bwMode="auto">
              <a:xfrm>
                <a:off x="4742" y="2064"/>
                <a:ext cx="153" cy="303"/>
              </a:xfrm>
              <a:custGeom>
                <a:avLst/>
                <a:gdLst>
                  <a:gd name="T0" fmla="*/ 33 w 113"/>
                  <a:gd name="T1" fmla="*/ 39 h 222"/>
                  <a:gd name="T2" fmla="*/ 86 w 113"/>
                  <a:gd name="T3" fmla="*/ 1 h 222"/>
                  <a:gd name="T4" fmla="*/ 109 w 113"/>
                  <a:gd name="T5" fmla="*/ 24 h 222"/>
                  <a:gd name="T6" fmla="*/ 109 w 113"/>
                  <a:gd name="T7" fmla="*/ 37 h 222"/>
                  <a:gd name="T8" fmla="*/ 61 w 113"/>
                  <a:gd name="T9" fmla="*/ 41 h 222"/>
                  <a:gd name="T10" fmla="*/ 35 w 113"/>
                  <a:gd name="T11" fmla="*/ 91 h 222"/>
                  <a:gd name="T12" fmla="*/ 34 w 113"/>
                  <a:gd name="T13" fmla="*/ 204 h 222"/>
                  <a:gd name="T14" fmla="*/ 17 w 113"/>
                  <a:gd name="T15" fmla="*/ 222 h 222"/>
                  <a:gd name="T16" fmla="*/ 0 w 113"/>
                  <a:gd name="T17" fmla="*/ 204 h 222"/>
                  <a:gd name="T18" fmla="*/ 0 w 113"/>
                  <a:gd name="T19" fmla="*/ 22 h 222"/>
                  <a:gd name="T20" fmla="*/ 18 w 113"/>
                  <a:gd name="T21" fmla="*/ 4 h 222"/>
                  <a:gd name="T22" fmla="*/ 33 w 113"/>
                  <a:gd name="T23" fmla="*/ 22 h 222"/>
                  <a:gd name="T24" fmla="*/ 33 w 113"/>
                  <a:gd name="T25" fmla="*/ 3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222">
                    <a:moveTo>
                      <a:pt x="33" y="39"/>
                    </a:moveTo>
                    <a:cubicBezTo>
                      <a:pt x="48" y="20"/>
                      <a:pt x="61" y="3"/>
                      <a:pt x="86" y="1"/>
                    </a:cubicBezTo>
                    <a:cubicBezTo>
                      <a:pt x="104" y="0"/>
                      <a:pt x="113" y="5"/>
                      <a:pt x="109" y="24"/>
                    </a:cubicBezTo>
                    <a:cubicBezTo>
                      <a:pt x="109" y="28"/>
                      <a:pt x="109" y="32"/>
                      <a:pt x="109" y="37"/>
                    </a:cubicBezTo>
                    <a:cubicBezTo>
                      <a:pt x="92" y="34"/>
                      <a:pt x="76" y="30"/>
                      <a:pt x="61" y="41"/>
                    </a:cubicBezTo>
                    <a:cubicBezTo>
                      <a:pt x="45" y="53"/>
                      <a:pt x="38" y="71"/>
                      <a:pt x="35" y="91"/>
                    </a:cubicBezTo>
                    <a:cubicBezTo>
                      <a:pt x="31" y="129"/>
                      <a:pt x="34" y="166"/>
                      <a:pt x="34" y="204"/>
                    </a:cubicBezTo>
                    <a:cubicBezTo>
                      <a:pt x="33" y="216"/>
                      <a:pt x="32" y="222"/>
                      <a:pt x="17" y="222"/>
                    </a:cubicBezTo>
                    <a:cubicBezTo>
                      <a:pt x="3" y="222"/>
                      <a:pt x="0" y="217"/>
                      <a:pt x="0" y="204"/>
                    </a:cubicBezTo>
                    <a:cubicBezTo>
                      <a:pt x="1" y="143"/>
                      <a:pt x="1" y="83"/>
                      <a:pt x="0" y="22"/>
                    </a:cubicBezTo>
                    <a:cubicBezTo>
                      <a:pt x="0" y="8"/>
                      <a:pt x="4" y="5"/>
                      <a:pt x="18" y="4"/>
                    </a:cubicBezTo>
                    <a:cubicBezTo>
                      <a:pt x="32" y="4"/>
                      <a:pt x="35" y="10"/>
                      <a:pt x="33" y="22"/>
                    </a:cubicBezTo>
                    <a:cubicBezTo>
                      <a:pt x="33" y="28"/>
                      <a:pt x="33" y="33"/>
                      <a:pt x="33" y="39"/>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139" name="Group 138">
            <a:extLst>
              <a:ext uri="{FF2B5EF4-FFF2-40B4-BE49-F238E27FC236}">
                <a16:creationId xmlns:a16="http://schemas.microsoft.com/office/drawing/2014/main" id="{9697B0F1-F12C-45D9-B962-28B9E5707F2F}"/>
              </a:ext>
            </a:extLst>
          </p:cNvPr>
          <p:cNvGrpSpPr/>
          <p:nvPr/>
        </p:nvGrpSpPr>
        <p:grpSpPr>
          <a:xfrm>
            <a:off x="4607337" y="3033565"/>
            <a:ext cx="395089" cy="329933"/>
            <a:chOff x="-1146797" y="678434"/>
            <a:chExt cx="1017587" cy="767441"/>
          </a:xfrm>
          <a:solidFill>
            <a:schemeClr val="bg1"/>
          </a:solidFill>
        </p:grpSpPr>
        <p:sp>
          <p:nvSpPr>
            <p:cNvPr id="140" name="Freeform 5">
              <a:extLst>
                <a:ext uri="{FF2B5EF4-FFF2-40B4-BE49-F238E27FC236}">
                  <a16:creationId xmlns:a16="http://schemas.microsoft.com/office/drawing/2014/main" id="{7E37D33A-9331-4FCE-80E4-DF3054C7AE1F}"/>
                </a:ext>
              </a:extLst>
            </p:cNvPr>
            <p:cNvSpPr>
              <a:spLocks/>
            </p:cNvSpPr>
            <p:nvPr/>
          </p:nvSpPr>
          <p:spPr bwMode="auto">
            <a:xfrm>
              <a:off x="-1146797" y="678434"/>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6">
              <a:extLst>
                <a:ext uri="{FF2B5EF4-FFF2-40B4-BE49-F238E27FC236}">
                  <a16:creationId xmlns:a16="http://schemas.microsoft.com/office/drawing/2014/main" id="{E34A6858-10CC-436E-B950-CC1E02FF9CD4}"/>
                </a:ext>
              </a:extLst>
            </p:cNvPr>
            <p:cNvSpPr>
              <a:spLocks noEditPoints="1"/>
            </p:cNvSpPr>
            <p:nvPr/>
          </p:nvSpPr>
          <p:spPr bwMode="auto">
            <a:xfrm>
              <a:off x="-1146794" y="845126"/>
              <a:ext cx="777876" cy="600749"/>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2" name="Rectangle 141">
            <a:extLst>
              <a:ext uri="{FF2B5EF4-FFF2-40B4-BE49-F238E27FC236}">
                <a16:creationId xmlns:a16="http://schemas.microsoft.com/office/drawing/2014/main" id="{6A17C3BD-7768-4511-87D4-9A41F867A529}"/>
              </a:ext>
            </a:extLst>
          </p:cNvPr>
          <p:cNvSpPr/>
          <p:nvPr/>
        </p:nvSpPr>
        <p:spPr>
          <a:xfrm>
            <a:off x="3928977" y="3275234"/>
            <a:ext cx="1672894" cy="38812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1922" b="0" i="0" u="none" strike="noStrike" kern="1200" cap="none" spc="-96" normalizeH="0" baseline="0" noProof="0" dirty="0">
                <a:ln>
                  <a:noFill/>
                </a:ln>
                <a:solidFill>
                  <a:srgbClr val="000000"/>
                </a:solidFill>
                <a:effectLst/>
                <a:uLnTx/>
                <a:uFillTx/>
                <a:latin typeface="Segoe UI Semibold"/>
                <a:ea typeface="+mn-ea"/>
                <a:cs typeface="Segoe UI Semibold" panose="020B0702040204020203" pitchFamily="34" charset="0"/>
              </a:rPr>
              <a:t>Microsoft Flow</a:t>
            </a:r>
          </a:p>
        </p:txBody>
      </p:sp>
      <p:sp>
        <p:nvSpPr>
          <p:cNvPr id="2" name="Title 1">
            <a:extLst>
              <a:ext uri="{FF2B5EF4-FFF2-40B4-BE49-F238E27FC236}">
                <a16:creationId xmlns:a16="http://schemas.microsoft.com/office/drawing/2014/main" id="{CA09FEF5-8B56-4C2C-B56B-D27B348B8141}"/>
              </a:ext>
            </a:extLst>
          </p:cNvPr>
          <p:cNvSpPr>
            <a:spLocks noGrp="1"/>
          </p:cNvSpPr>
          <p:nvPr>
            <p:ph type="title"/>
          </p:nvPr>
        </p:nvSpPr>
        <p:spPr/>
        <p:txBody>
          <a:bodyPr/>
          <a:lstStyle/>
          <a:p>
            <a:r>
              <a:rPr lang="en-US" dirty="0"/>
              <a:t>Business Application Platform</a:t>
            </a:r>
          </a:p>
        </p:txBody>
      </p:sp>
      <p:grpSp>
        <p:nvGrpSpPr>
          <p:cNvPr id="84" name="Group 83">
            <a:extLst>
              <a:ext uri="{FF2B5EF4-FFF2-40B4-BE49-F238E27FC236}">
                <a16:creationId xmlns:a16="http://schemas.microsoft.com/office/drawing/2014/main" id="{6CED65BF-AC49-4EFD-94C8-51E8AD5FF434}"/>
              </a:ext>
            </a:extLst>
          </p:cNvPr>
          <p:cNvGrpSpPr/>
          <p:nvPr/>
        </p:nvGrpSpPr>
        <p:grpSpPr>
          <a:xfrm>
            <a:off x="5590627" y="4840476"/>
            <a:ext cx="957017" cy="694382"/>
            <a:chOff x="6318174" y="5256916"/>
            <a:chExt cx="995782" cy="722509"/>
          </a:xfrm>
          <a:solidFill>
            <a:schemeClr val="bg1"/>
          </a:solidFill>
        </p:grpSpPr>
        <p:sp>
          <p:nvSpPr>
            <p:cNvPr id="85" name="Oval 84">
              <a:extLst>
                <a:ext uri="{FF2B5EF4-FFF2-40B4-BE49-F238E27FC236}">
                  <a16:creationId xmlns:a16="http://schemas.microsoft.com/office/drawing/2014/main" id="{E6DF24C3-8F82-4170-A53D-C23C5C761747}"/>
                </a:ext>
              </a:extLst>
            </p:cNvPr>
            <p:cNvSpPr/>
            <p:nvPr/>
          </p:nvSpPr>
          <p:spPr bwMode="auto">
            <a:xfrm>
              <a:off x="6670104" y="5256916"/>
              <a:ext cx="291923" cy="291923"/>
            </a:xfrm>
            <a:prstGeom prst="ellipse">
              <a:avLst/>
            </a:prstGeom>
            <a:grp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2AC07391-12F8-4588-89F2-393347A951C1}"/>
                </a:ext>
              </a:extLst>
            </p:cNvPr>
            <p:cNvGrpSpPr/>
            <p:nvPr/>
          </p:nvGrpSpPr>
          <p:grpSpPr>
            <a:xfrm>
              <a:off x="6318174" y="5267782"/>
              <a:ext cx="995782" cy="711643"/>
              <a:chOff x="6390221" y="5261498"/>
              <a:chExt cx="995782" cy="711643"/>
            </a:xfrm>
            <a:grpFill/>
          </p:grpSpPr>
          <p:sp>
            <p:nvSpPr>
              <p:cNvPr id="87" name="Rectangle 86">
                <a:extLst>
                  <a:ext uri="{FF2B5EF4-FFF2-40B4-BE49-F238E27FC236}">
                    <a16:creationId xmlns:a16="http://schemas.microsoft.com/office/drawing/2014/main" id="{0618FA7C-EDC3-4C92-B88B-E6EE4D76D235}"/>
                  </a:ext>
                </a:extLst>
              </p:cNvPr>
              <p:cNvSpPr/>
              <p:nvPr/>
            </p:nvSpPr>
            <p:spPr>
              <a:xfrm>
                <a:off x="6390221" y="5603809"/>
                <a:ext cx="995782" cy="369332"/>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1153"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Data connectors</a:t>
                </a:r>
              </a:p>
            </p:txBody>
          </p:sp>
          <p:sp>
            <p:nvSpPr>
              <p:cNvPr id="88" name="Org_ECA6" title="Icon of three boxes in a bracket chart">
                <a:extLst>
                  <a:ext uri="{FF2B5EF4-FFF2-40B4-BE49-F238E27FC236}">
                    <a16:creationId xmlns:a16="http://schemas.microsoft.com/office/drawing/2014/main" id="{AC0F9223-2C70-4E93-BD87-31A3794759B0}"/>
                  </a:ext>
                </a:extLst>
              </p:cNvPr>
              <p:cNvSpPr>
                <a:spLocks noChangeAspect="1" noEditPoints="1"/>
              </p:cNvSpPr>
              <p:nvPr/>
            </p:nvSpPr>
            <p:spPr bwMode="auto">
              <a:xfrm>
                <a:off x="6757277" y="5261498"/>
                <a:ext cx="261670" cy="26179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grpFill/>
              <a:ln w="12700" cap="sq">
                <a:solidFill>
                  <a:schemeClr val="accent6"/>
                </a:solidFill>
                <a:prstDash val="solid"/>
                <a:miter lim="800000"/>
                <a:headEnd/>
                <a:tailEnd/>
              </a:ln>
              <a:extLst/>
            </p:spPr>
            <p:txBody>
              <a:bodyPr vert="horz" wrap="square" lIns="86130" tIns="43065" rIns="86130" bIns="43065" numCol="1" anchor="t" anchorCtr="0" compatLnSpc="1">
                <a:prstTxWarp prst="textNoShape">
                  <a:avLst/>
                </a:prstTxWarp>
              </a:bodyPr>
              <a:lstStyle/>
              <a:p>
                <a:pPr marL="0" marR="0" lvl="0" indent="0" algn="ctr" defTabSz="861241" rtl="0" eaLnBrk="1" fontAlgn="base" latinLnBrk="0" hangingPunct="1">
                  <a:lnSpc>
                    <a:spcPct val="100000"/>
                  </a:lnSpc>
                  <a:spcBef>
                    <a:spcPts val="0"/>
                  </a:spcBef>
                  <a:spcAft>
                    <a:spcPts val="0"/>
                  </a:spcAft>
                  <a:buClrTx/>
                  <a:buSzTx/>
                  <a:buFontTx/>
                  <a:buNone/>
                  <a:tabLst/>
                  <a:defRPr/>
                </a:pPr>
                <a:endParaRPr kumimoji="0" lang="en-US" sz="848"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17881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116" grpId="0"/>
      <p:bldP spid="14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58FFA64-5E99-4965-8D65-5B7F0122A580}"/>
              </a:ext>
            </a:extLst>
          </p:cNvPr>
          <p:cNvGrpSpPr/>
          <p:nvPr/>
        </p:nvGrpSpPr>
        <p:grpSpPr>
          <a:xfrm>
            <a:off x="6545772" y="695680"/>
            <a:ext cx="4966277" cy="5209361"/>
            <a:chOff x="6609214" y="839700"/>
            <a:chExt cx="4902835" cy="5065341"/>
          </a:xfrm>
        </p:grpSpPr>
        <p:pic>
          <p:nvPicPr>
            <p:cNvPr id="11" name="Picture 10">
              <a:extLst>
                <a:ext uri="{FF2B5EF4-FFF2-40B4-BE49-F238E27FC236}">
                  <a16:creationId xmlns:a16="http://schemas.microsoft.com/office/drawing/2014/main" id="{981166AA-BF26-4599-8B1E-B901C70BB4A2}"/>
                </a:ext>
              </a:extLst>
            </p:cNvPr>
            <p:cNvPicPr>
              <a:picLocks noChangeAspect="1"/>
            </p:cNvPicPr>
            <p:nvPr/>
          </p:nvPicPr>
          <p:blipFill>
            <a:blip r:embed="rId3"/>
            <a:stretch>
              <a:fillRect/>
            </a:stretch>
          </p:blipFill>
          <p:spPr>
            <a:xfrm>
              <a:off x="6613045" y="839700"/>
              <a:ext cx="3120975" cy="1813726"/>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522A94B-F6DB-4C0F-B433-70C6F6239C9F}"/>
                </a:ext>
              </a:extLst>
            </p:cNvPr>
            <p:cNvPicPr>
              <a:picLocks noChangeAspect="1"/>
            </p:cNvPicPr>
            <p:nvPr/>
          </p:nvPicPr>
          <p:blipFill>
            <a:blip r:embed="rId4"/>
            <a:stretch>
              <a:fillRect/>
            </a:stretch>
          </p:blipFill>
          <p:spPr>
            <a:xfrm>
              <a:off x="7270411" y="1465183"/>
              <a:ext cx="3120975" cy="1813726"/>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F2CF5DAF-A46D-40D4-AC0B-C05BBBD57110}"/>
                </a:ext>
              </a:extLst>
            </p:cNvPr>
            <p:cNvPicPr>
              <a:picLocks noChangeAspect="1"/>
            </p:cNvPicPr>
            <p:nvPr/>
          </p:nvPicPr>
          <p:blipFill>
            <a:blip r:embed="rId5"/>
            <a:stretch>
              <a:fillRect/>
            </a:stretch>
          </p:blipFill>
          <p:spPr>
            <a:xfrm>
              <a:off x="7927778" y="2090666"/>
              <a:ext cx="3120975" cy="1813726"/>
            </a:xfrm>
            <a:prstGeom prst="rect">
              <a:avLst/>
            </a:prstGeom>
            <a:ln>
              <a:noFill/>
            </a:ln>
            <a:effectLst>
              <a:outerShdw blurRad="292100" dist="139700" dir="2700000" algn="tl" rotWithShape="0">
                <a:srgbClr val="333333">
                  <a:alpha val="65000"/>
                </a:srgbClr>
              </a:outerShdw>
            </a:effectLst>
          </p:spPr>
        </p:pic>
        <p:sp>
          <p:nvSpPr>
            <p:cNvPr id="19" name="Title 1">
              <a:extLst>
                <a:ext uri="{FF2B5EF4-FFF2-40B4-BE49-F238E27FC236}">
                  <a16:creationId xmlns:a16="http://schemas.microsoft.com/office/drawing/2014/main" id="{3788D5D7-C11A-4D11-91E3-982E8D4A11D0}"/>
                </a:ext>
              </a:extLst>
            </p:cNvPr>
            <p:cNvSpPr txBox="1">
              <a:spLocks/>
            </p:cNvSpPr>
            <p:nvPr/>
          </p:nvSpPr>
          <p:spPr>
            <a:xfrm>
              <a:off x="6609214" y="4489577"/>
              <a:ext cx="4902835" cy="1415464"/>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w="3175">
                    <a:noFill/>
                  </a:ln>
                  <a:gradFill>
                    <a:gsLst>
                      <a:gs pos="21538">
                        <a:srgbClr val="353535"/>
                      </a:gs>
                      <a:gs pos="33000">
                        <a:srgbClr val="353535"/>
                      </a:gs>
                    </a:gsLst>
                    <a:lin ang="5400000" scaled="0"/>
                  </a:gradFill>
                  <a:effectLst/>
                  <a:uLnTx/>
                  <a:uFillTx/>
                  <a:latin typeface="Segoe UI" panose="020B0502040204020203" pitchFamily="34" charset="0"/>
                  <a:ea typeface="+mn-ea"/>
                  <a:cs typeface="Segoe UI" pitchFamily="34" charset="0"/>
                </a:rPr>
                <a:t>Model-driven apps </a:t>
              </a:r>
              <a:r>
                <a:rPr kumimoji="0" lang="en-US" sz="2000" b="0" i="0" u="none" strike="noStrike" kern="1200" cap="none" spc="0" normalizeH="0" baseline="0" noProof="0" dirty="0">
                  <a:ln w="3175">
                    <a:noFill/>
                  </a:ln>
                  <a:gradFill>
                    <a:gsLst>
                      <a:gs pos="21538">
                        <a:srgbClr val="353535"/>
                      </a:gs>
                      <a:gs pos="33000">
                        <a:srgbClr val="353535"/>
                      </a:gs>
                    </a:gsLst>
                    <a:lin ang="5400000" scaled="0"/>
                  </a:gradFill>
                  <a:effectLst/>
                  <a:uLnTx/>
                  <a:uFillTx/>
                  <a:latin typeface="Segoe UI Light"/>
                  <a:ea typeface="+mn-ea"/>
                  <a:cs typeface="Segoe UI" pitchFamily="34" charset="0"/>
                </a:rPr>
                <a:t>leverage your data model, relationships, and business processes to automatically generate immersive, responsive applications</a:t>
              </a:r>
              <a:endParaRPr kumimoji="0" lang="en-US" sz="2000" b="1" i="0" u="none" strike="noStrike" kern="1200" cap="none" spc="0" normalizeH="0" baseline="0" noProof="0" dirty="0">
                <a:ln w="3175">
                  <a:noFill/>
                </a:ln>
                <a:gradFill>
                  <a:gsLst>
                    <a:gs pos="21538">
                      <a:srgbClr val="353535"/>
                    </a:gs>
                    <a:gs pos="33000">
                      <a:srgbClr val="353535"/>
                    </a:gs>
                  </a:gsLst>
                  <a:lin ang="5400000" scaled="0"/>
                </a:gradFill>
                <a:effectLst/>
                <a:uLnTx/>
                <a:uFillTx/>
                <a:latin typeface="Segoe UI Light"/>
                <a:ea typeface="+mn-ea"/>
                <a:cs typeface="Segoe UI" pitchFamily="34" charset="0"/>
              </a:endParaRPr>
            </a:p>
          </p:txBody>
        </p:sp>
      </p:grpSp>
      <p:grpSp>
        <p:nvGrpSpPr>
          <p:cNvPr id="27" name="Group 26">
            <a:extLst>
              <a:ext uri="{FF2B5EF4-FFF2-40B4-BE49-F238E27FC236}">
                <a16:creationId xmlns:a16="http://schemas.microsoft.com/office/drawing/2014/main" id="{EC4C5A9E-B995-4631-AD84-5D25154EB5C9}"/>
              </a:ext>
            </a:extLst>
          </p:cNvPr>
          <p:cNvGrpSpPr/>
          <p:nvPr/>
        </p:nvGrpSpPr>
        <p:grpSpPr>
          <a:xfrm>
            <a:off x="1115999" y="1343350"/>
            <a:ext cx="3346529" cy="2188605"/>
            <a:chOff x="608852" y="-234538"/>
            <a:chExt cx="10020300" cy="6553200"/>
          </a:xfrm>
        </p:grpSpPr>
        <p:pic>
          <p:nvPicPr>
            <p:cNvPr id="29" name="Picture 28">
              <a:extLst>
                <a:ext uri="{FF2B5EF4-FFF2-40B4-BE49-F238E27FC236}">
                  <a16:creationId xmlns:a16="http://schemas.microsoft.com/office/drawing/2014/main" id="{1B4A93E8-196F-4D1C-B828-F3276D2223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852" y="-234538"/>
              <a:ext cx="10020300" cy="6553200"/>
            </a:xfrm>
            <a:prstGeom prst="rect">
              <a:avLst/>
            </a:prstGeom>
            <a:effectLst>
              <a:glow rad="508000">
                <a:schemeClr val="bg1">
                  <a:alpha val="15000"/>
                </a:schemeClr>
              </a:glow>
            </a:effectLst>
          </p:spPr>
        </p:pic>
        <p:pic>
          <p:nvPicPr>
            <p:cNvPr id="30" name="Picture 29" descr="Screen Clipping">
              <a:extLst>
                <a:ext uri="{FF2B5EF4-FFF2-40B4-BE49-F238E27FC236}">
                  <a16:creationId xmlns:a16="http://schemas.microsoft.com/office/drawing/2014/main" id="{D1B547ED-B985-4A5C-98C2-F4C3E7865E5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44543" y="667093"/>
              <a:ext cx="8148918" cy="4749939"/>
            </a:xfrm>
            <a:prstGeom prst="rect">
              <a:avLst/>
            </a:prstGeom>
          </p:spPr>
        </p:pic>
      </p:grpSp>
      <p:grpSp>
        <p:nvGrpSpPr>
          <p:cNvPr id="31" name="Group 30">
            <a:extLst>
              <a:ext uri="{FF2B5EF4-FFF2-40B4-BE49-F238E27FC236}">
                <a16:creationId xmlns:a16="http://schemas.microsoft.com/office/drawing/2014/main" id="{B9AB3B7E-594D-4782-9C00-4E34CB3C45D4}"/>
              </a:ext>
            </a:extLst>
          </p:cNvPr>
          <p:cNvGrpSpPr/>
          <p:nvPr/>
        </p:nvGrpSpPr>
        <p:grpSpPr>
          <a:xfrm>
            <a:off x="3824238" y="695680"/>
            <a:ext cx="1783773" cy="3484661"/>
            <a:chOff x="1413562" y="1294774"/>
            <a:chExt cx="2712341" cy="5298653"/>
          </a:xfrm>
        </p:grpSpPr>
        <p:pic>
          <p:nvPicPr>
            <p:cNvPr id="32" name="Picture 31" descr="A close up of a piece of paper&#10;&#10;Description generated with high confidence">
              <a:extLst>
                <a:ext uri="{FF2B5EF4-FFF2-40B4-BE49-F238E27FC236}">
                  <a16:creationId xmlns:a16="http://schemas.microsoft.com/office/drawing/2014/main" id="{BF6CC45F-CBED-443C-A627-3E4B66513628}"/>
                </a:ext>
              </a:extLst>
            </p:cNvPr>
            <p:cNvPicPr>
              <a:picLocks noChangeAspect="1"/>
            </p:cNvPicPr>
            <p:nvPr/>
          </p:nvPicPr>
          <p:blipFill>
            <a:blip r:embed="rId8"/>
            <a:stretch>
              <a:fillRect/>
            </a:stretch>
          </p:blipFill>
          <p:spPr>
            <a:xfrm>
              <a:off x="1704062" y="2087524"/>
              <a:ext cx="2118732" cy="3766921"/>
            </a:xfrm>
            <a:prstGeom prst="rect">
              <a:avLst/>
            </a:prstGeom>
          </p:spPr>
        </p:pic>
        <p:pic>
          <p:nvPicPr>
            <p:cNvPr id="33" name="Picture 32">
              <a:extLst>
                <a:ext uri="{FF2B5EF4-FFF2-40B4-BE49-F238E27FC236}">
                  <a16:creationId xmlns:a16="http://schemas.microsoft.com/office/drawing/2014/main" id="{311A92EA-80E1-4E26-82F4-5C66F04C536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sp>
        <p:nvSpPr>
          <p:cNvPr id="28" name="Title 1">
            <a:extLst>
              <a:ext uri="{FF2B5EF4-FFF2-40B4-BE49-F238E27FC236}">
                <a16:creationId xmlns:a16="http://schemas.microsoft.com/office/drawing/2014/main" id="{60B5AE13-4F8A-4A27-8AB6-091CF58FD25F}"/>
              </a:ext>
            </a:extLst>
          </p:cNvPr>
          <p:cNvSpPr txBox="1">
            <a:spLocks/>
          </p:cNvSpPr>
          <p:nvPr/>
        </p:nvSpPr>
        <p:spPr>
          <a:xfrm>
            <a:off x="1193165" y="4554891"/>
            <a:ext cx="4902835" cy="1415464"/>
          </a:xfrm>
          <a:prstGeom prst="rect">
            <a:avLst/>
          </a:prstGeom>
        </p:spPr>
        <p:txBody>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21538">
                      <a:srgbClr val="1A1A1A"/>
                    </a:gs>
                    <a:gs pos="33000">
                      <a:srgbClr val="1A1A1A"/>
                    </a:gs>
                  </a:gsLst>
                  <a:lin ang="5400000" scaled="0"/>
                </a:gradFill>
                <a:effectLst/>
                <a:uLnTx/>
                <a:uFillTx/>
                <a:latin typeface="Segoe UI" panose="020B0502040204020203" pitchFamily="34" charset="0"/>
                <a:ea typeface="+mj-ea"/>
                <a:cs typeface="Segoe UI" panose="020B0502040204020203" pitchFamily="34" charset="0"/>
              </a:rPr>
              <a:t>Canvas apps </a:t>
            </a:r>
            <a:r>
              <a:rPr kumimoji="0" lang="en-US" sz="2000" b="0" i="0" u="none" strike="noStrike" kern="0" cap="none" spc="0" normalizeH="0" baseline="0" noProof="0" dirty="0">
                <a:ln>
                  <a:noFill/>
                </a:ln>
                <a:gradFill>
                  <a:gsLst>
                    <a:gs pos="21538">
                      <a:srgbClr val="1A1A1A"/>
                    </a:gs>
                    <a:gs pos="33000">
                      <a:srgbClr val="1A1A1A"/>
                    </a:gs>
                  </a:gsLst>
                  <a:lin ang="5400000" scaled="0"/>
                </a:gradFill>
                <a:effectLst/>
                <a:uLnTx/>
                <a:uFillTx/>
                <a:latin typeface="Segoe UI Light" panose="020B0502040204020203" pitchFamily="34" charset="0"/>
                <a:ea typeface="+mj-ea"/>
                <a:cs typeface="Segoe UI Light" panose="020B0502040204020203" pitchFamily="34" charset="0"/>
              </a:rPr>
              <a:t>start with user experience, with pixel-perfect control to build highly customized task- and role-based apps that mash up data from 200+ sources </a:t>
            </a:r>
          </a:p>
        </p:txBody>
      </p:sp>
    </p:spTree>
    <p:extLst>
      <p:ext uri="{BB962C8B-B14F-4D97-AF65-F5344CB8AC3E}">
        <p14:creationId xmlns:p14="http://schemas.microsoft.com/office/powerpoint/2010/main" val="2936613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79C57A-38B0-46E3-AA5C-620AD3B984F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13578" y="793270"/>
            <a:ext cx="5029200" cy="2868961"/>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8F86943E-878D-43D1-A62C-970370A1D537}"/>
              </a:ext>
            </a:extLst>
          </p:cNvPr>
          <p:cNvPicPr>
            <a:picLocks noChangeAspect="1"/>
          </p:cNvPicPr>
          <p:nvPr/>
        </p:nvPicPr>
        <p:blipFill>
          <a:blip r:embed="rId4"/>
          <a:stretch>
            <a:fillRect/>
          </a:stretch>
        </p:blipFill>
        <p:spPr>
          <a:xfrm>
            <a:off x="649224" y="718991"/>
            <a:ext cx="5029200" cy="3017520"/>
          </a:xfrm>
          <a:prstGeom prst="rect">
            <a:avLst/>
          </a:prstGeom>
          <a:effectLst>
            <a:outerShdw blurRad="50800" dist="38100" dir="2700000" algn="tl" rotWithShape="0">
              <a:prstClr val="black">
                <a:alpha val="40000"/>
              </a:prstClr>
            </a:outerShdw>
          </a:effectLst>
        </p:spPr>
      </p:pic>
      <p:sp>
        <p:nvSpPr>
          <p:cNvPr id="6" name="Content Placeholder 1">
            <a:extLst>
              <a:ext uri="{FF2B5EF4-FFF2-40B4-BE49-F238E27FC236}">
                <a16:creationId xmlns:a16="http://schemas.microsoft.com/office/drawing/2014/main" id="{4487391A-F8DE-453C-A845-DD545D442BA9}"/>
              </a:ext>
            </a:extLst>
          </p:cNvPr>
          <p:cNvSpPr txBox="1">
            <a:spLocks/>
          </p:cNvSpPr>
          <p:nvPr/>
        </p:nvSpPr>
        <p:spPr>
          <a:xfrm>
            <a:off x="504437" y="4351282"/>
            <a:ext cx="5173987" cy="1603308"/>
          </a:xfrm>
          <a:prstGeom prst="rect">
            <a:avLst/>
          </a:prstGeom>
        </p:spPr>
        <p:txBody>
          <a:bodyPr vert="horz" lIns="0" tIns="0" rIns="0" bIns="0" rtlCol="0">
            <a:normAutofit lnSpcReduction="10000"/>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400"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6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6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r>
              <a:rPr lang="en-US" b="1" dirty="0" err="1"/>
              <a:t>Flujos</a:t>
            </a:r>
            <a:r>
              <a:rPr lang="en-US" b="1" dirty="0"/>
              <a:t> </a:t>
            </a:r>
            <a:r>
              <a:rPr lang="en-US" b="1" dirty="0" err="1"/>
              <a:t>automatizados</a:t>
            </a:r>
            <a:endParaRPr lang="en-US" b="1" dirty="0"/>
          </a:p>
          <a:p>
            <a:pPr marL="0" indent="0">
              <a:buFont typeface="Arial" pitchFamily="34" charset="0"/>
              <a:buNone/>
            </a:pPr>
            <a:r>
              <a:rPr lang="es-ES" dirty="0"/>
              <a:t>Cree cualquier cosa desde un simple flujo de dos pasos hasta un flujo avanzado con ramificaciones paralelas, condicionales, bucles.</a:t>
            </a:r>
            <a:endParaRPr lang="en-US" dirty="0"/>
          </a:p>
        </p:txBody>
      </p:sp>
      <p:sp>
        <p:nvSpPr>
          <p:cNvPr id="11" name="Content Placeholder 4">
            <a:extLst>
              <a:ext uri="{FF2B5EF4-FFF2-40B4-BE49-F238E27FC236}">
                <a16:creationId xmlns:a16="http://schemas.microsoft.com/office/drawing/2014/main" id="{C4EFCB46-C6F0-412E-B65B-6F96B34DF682}"/>
              </a:ext>
            </a:extLst>
          </p:cNvPr>
          <p:cNvSpPr txBox="1">
            <a:spLocks/>
          </p:cNvSpPr>
          <p:nvPr/>
        </p:nvSpPr>
        <p:spPr>
          <a:xfrm>
            <a:off x="6513578" y="4351282"/>
            <a:ext cx="5173985" cy="1713448"/>
          </a:xfrm>
          <a:prstGeom prst="rect">
            <a:avLst/>
          </a:prstGeom>
        </p:spPr>
        <p:txBody>
          <a:bodyPr vert="horz" lIns="0" tIns="0" rIns="0" bIns="0" rtlCol="0">
            <a:norm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400"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6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6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r>
              <a:rPr lang="en-US" b="1"/>
              <a:t>Flujos de procesos de negocio</a:t>
            </a:r>
          </a:p>
          <a:p>
            <a:pPr marL="0" indent="0">
              <a:buFont typeface="Arial" pitchFamily="34" charset="0"/>
              <a:buNone/>
            </a:pPr>
            <a:r>
              <a:rPr lang="es-ES"/>
              <a:t>Construir procesos para modelar y hacer cumplir las mejores prácticas de una organización.</a:t>
            </a:r>
            <a:endParaRPr lang="en-US" dirty="0"/>
          </a:p>
        </p:txBody>
      </p:sp>
    </p:spTree>
    <p:extLst>
      <p:ext uri="{BB962C8B-B14F-4D97-AF65-F5344CB8AC3E}">
        <p14:creationId xmlns:p14="http://schemas.microsoft.com/office/powerpoint/2010/main" val="213420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utoShape 2" descr="Applications on top of Common Data Services leverage Common Data Model entities">
            <a:extLst>
              <a:ext uri="{FF2B5EF4-FFF2-40B4-BE49-F238E27FC236}">
                <a16:creationId xmlns:a16="http://schemas.microsoft.com/office/drawing/2014/main" id="{D0813CDE-75F7-4350-A55E-5C742BB8E21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Applications on top of Common Data Services leverage Common Data Model entities">
            <a:extLst>
              <a:ext uri="{FF2B5EF4-FFF2-40B4-BE49-F238E27FC236}">
                <a16:creationId xmlns:a16="http://schemas.microsoft.com/office/drawing/2014/main" id="{8AD10FB2-5BB9-43A8-8967-74394D3051A7}"/>
              </a:ext>
            </a:extLst>
          </p:cNvPr>
          <p:cNvSpPr>
            <a:spLocks noChangeAspect="1" noChangeArrowheads="1"/>
          </p:cNvSpPr>
          <p:nvPr/>
        </p:nvSpPr>
        <p:spPr bwMode="auto">
          <a:xfrm>
            <a:off x="6096000" y="3429000"/>
            <a:ext cx="5568778" cy="556877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6" name="Imagen 5">
            <a:extLst>
              <a:ext uri="{FF2B5EF4-FFF2-40B4-BE49-F238E27FC236}">
                <a16:creationId xmlns:a16="http://schemas.microsoft.com/office/drawing/2014/main" id="{79F178A9-B367-40A0-B832-53CB1E164C35}"/>
              </a:ext>
            </a:extLst>
          </p:cNvPr>
          <p:cNvPicPr>
            <a:picLocks noChangeAspect="1"/>
          </p:cNvPicPr>
          <p:nvPr/>
        </p:nvPicPr>
        <p:blipFill>
          <a:blip r:embed="rId2"/>
          <a:stretch>
            <a:fillRect/>
          </a:stretch>
        </p:blipFill>
        <p:spPr>
          <a:xfrm>
            <a:off x="999854" y="563229"/>
            <a:ext cx="10497092" cy="5731541"/>
          </a:xfrm>
          <a:prstGeom prst="rect">
            <a:avLst/>
          </a:prstGeom>
        </p:spPr>
      </p:pic>
    </p:spTree>
    <p:extLst>
      <p:ext uri="{BB962C8B-B14F-4D97-AF65-F5344CB8AC3E}">
        <p14:creationId xmlns:p14="http://schemas.microsoft.com/office/powerpoint/2010/main" val="3592922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905" y="3057450"/>
            <a:ext cx="6025699" cy="743100"/>
          </a:xfrm>
        </p:spPr>
        <p:txBody>
          <a:bodyPr/>
          <a:lstStyle/>
          <a:p>
            <a:r>
              <a:rPr lang="en-US" dirty="0"/>
              <a:t>Microsoft Flow</a:t>
            </a:r>
          </a:p>
        </p:txBody>
      </p:sp>
      <p:pic>
        <p:nvPicPr>
          <p:cNvPr id="4" name="Picture 3">
            <a:extLst>
              <a:ext uri="{FF2B5EF4-FFF2-40B4-BE49-F238E27FC236}">
                <a16:creationId xmlns:a16="http://schemas.microsoft.com/office/drawing/2014/main" id="{C17D7C47-F813-4134-BB04-F962D2AFCE59}"/>
              </a:ext>
            </a:extLst>
          </p:cNvPr>
          <p:cNvPicPr>
            <a:picLocks noChangeAspect="1"/>
          </p:cNvPicPr>
          <p:nvPr/>
        </p:nvPicPr>
        <p:blipFill>
          <a:blip r:embed="rId3"/>
          <a:stretch>
            <a:fillRect/>
          </a:stretch>
        </p:blipFill>
        <p:spPr>
          <a:xfrm>
            <a:off x="5175849" y="2835341"/>
            <a:ext cx="1254786" cy="943643"/>
          </a:xfrm>
          <a:prstGeom prst="rect">
            <a:avLst/>
          </a:prstGeom>
        </p:spPr>
      </p:pic>
    </p:spTree>
    <p:extLst>
      <p:ext uri="{BB962C8B-B14F-4D97-AF65-F5344CB8AC3E}">
        <p14:creationId xmlns:p14="http://schemas.microsoft.com/office/powerpoint/2010/main" val="3090853132"/>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521726-F855-4E21-981C-7AED17A42AB4}">
  <ds:schemaRefs>
    <ds:schemaRef ds:uri="http://schemas.microsoft.com/office/2006/documentManagement/types"/>
    <ds:schemaRef ds:uri="http://schemas.openxmlformats.org/package/2006/metadata/core-properties"/>
    <ds:schemaRef ds:uri="http://purl.org/dc/terms/"/>
    <ds:schemaRef ds:uri="http://purl.org/dc/dcmitype/"/>
    <ds:schemaRef ds:uri="http://purl.org/dc/elements/1.1/"/>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2541</Words>
  <Application>Microsoft Office PowerPoint</Application>
  <PresentationFormat>Panorámica</PresentationFormat>
  <Paragraphs>202</Paragraphs>
  <Slides>20</Slides>
  <Notes>16</Notes>
  <HiddenSlides>1</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20</vt:i4>
      </vt:variant>
    </vt:vector>
  </HeadingPairs>
  <TitlesOfParts>
    <vt:vector size="30" baseType="lpstr">
      <vt:lpstr>Arial Unicode MS</vt:lpstr>
      <vt:lpstr>Arial</vt:lpstr>
      <vt:lpstr>Calibri</vt:lpstr>
      <vt:lpstr>Consolas</vt:lpstr>
      <vt:lpstr>Segoe Pro Light</vt:lpstr>
      <vt:lpstr>Segoe UI</vt:lpstr>
      <vt:lpstr>Segoe UI Light</vt:lpstr>
      <vt:lpstr>Segoe UI Semibold</vt:lpstr>
      <vt:lpstr>Wingdings</vt:lpstr>
      <vt:lpstr>5-30055_SharePoint Template 2012 - 16x9 - White Background</vt:lpstr>
      <vt:lpstr>Presentación de PowerPoint</vt:lpstr>
      <vt:lpstr>WiFi Keys for Attendees</vt:lpstr>
      <vt:lpstr>Presentación de PowerPoint</vt:lpstr>
      <vt:lpstr>AGENDA</vt:lpstr>
      <vt:lpstr>Business Application Platform</vt:lpstr>
      <vt:lpstr>Presentación de PowerPoint</vt:lpstr>
      <vt:lpstr>Presentación de PowerPoint</vt:lpstr>
      <vt:lpstr>Presentación de PowerPoint</vt:lpstr>
      <vt:lpstr>Microsoft Flow</vt:lpstr>
      <vt:lpstr>Microsoft Flow ayuda a los no desarrolladores a trabajar de forma más inteligente mediante la automatización de flujos de trabajo en aplicaciones y servicios</vt:lpstr>
      <vt:lpstr>Microsoft PowerApps</vt:lpstr>
      <vt:lpstr>Crear aplicaciones utiles, rápido</vt:lpstr>
      <vt:lpstr>Múltiples orígenes de datos en una aplicación</vt:lpstr>
      <vt:lpstr>Azure Cognitive Service</vt:lpstr>
      <vt:lpstr>Custom API VISION</vt:lpstr>
      <vt:lpstr>Demo : Aplicación inteligente</vt:lpstr>
      <vt:lpstr>Presentación de PowerPoint</vt:lpstr>
      <vt:lpstr>Raffle</vt:lpstr>
      <vt:lpstr>Office 365 for IT Pros</vt:lpstr>
      <vt:lpstr>Presentación de PowerPoint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2018-06-07T22:34:27Z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7f344d2b-288e-438b-b6c6-2c070d1fd604_Enabled">
    <vt:lpwstr>True</vt:lpwstr>
  </property>
  <property fmtid="{D5CDD505-2E9C-101B-9397-08002B2CF9AE}" pid="4" name="MSIP_Label_7f344d2b-288e-438b-b6c6-2c070d1fd604_SiteId">
    <vt:lpwstr>b77b8abd-f967-4d16-bdb7-bbe2bcb5212e</vt:lpwstr>
  </property>
  <property fmtid="{D5CDD505-2E9C-101B-9397-08002B2CF9AE}" pid="5" name="MSIP_Label_7f344d2b-288e-438b-b6c6-2c070d1fd604_Ref">
    <vt:lpwstr>https://api.informationprotection.azure.com/api/b77b8abd-f967-4d16-bdb7-bbe2bcb5212e</vt:lpwstr>
  </property>
  <property fmtid="{D5CDD505-2E9C-101B-9397-08002B2CF9AE}" pid="6" name="MSIP_Label_7f344d2b-288e-438b-b6c6-2c070d1fd604_Owner">
    <vt:lpwstr>juancarlos.gonzalez@zertia.es</vt:lpwstr>
  </property>
  <property fmtid="{D5CDD505-2E9C-101B-9397-08002B2CF9AE}" pid="7" name="MSIP_Label_7f344d2b-288e-438b-b6c6-2c070d1fd604_SetDate">
    <vt:lpwstr>2018-05-05T23:50:51.7183902+02:00</vt:lpwstr>
  </property>
  <property fmtid="{D5CDD505-2E9C-101B-9397-08002B2CF9AE}" pid="8" name="MSIP_Label_7f344d2b-288e-438b-b6c6-2c070d1fd604_Name">
    <vt:lpwstr>General</vt:lpwstr>
  </property>
  <property fmtid="{D5CDD505-2E9C-101B-9397-08002B2CF9AE}" pid="9" name="MSIP_Label_7f344d2b-288e-438b-b6c6-2c070d1fd604_Application">
    <vt:lpwstr>Microsoft Azure Information Protection</vt:lpwstr>
  </property>
  <property fmtid="{D5CDD505-2E9C-101B-9397-08002B2CF9AE}" pid="10" name="MSIP_Label_7f344d2b-288e-438b-b6c6-2c070d1fd604_Extended_MSFT_Method">
    <vt:lpwstr>Automatic</vt:lpwstr>
  </property>
  <property fmtid="{D5CDD505-2E9C-101B-9397-08002B2CF9AE}" pid="11" name="Sensitivity">
    <vt:lpwstr>General</vt:lpwstr>
  </property>
</Properties>
</file>